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261" r:id="rId4"/>
    <p:sldId id="257" r:id="rId5"/>
    <p:sldId id="258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5" r:id="rId19"/>
    <p:sldId id="276" r:id="rId20"/>
    <p:sldId id="277" r:id="rId21"/>
    <p:sldId id="279" r:id="rId22"/>
    <p:sldId id="280" r:id="rId23"/>
    <p:sldId id="281" r:id="rId24"/>
    <p:sldId id="283" r:id="rId25"/>
    <p:sldId id="284" r:id="rId26"/>
    <p:sldId id="285" r:id="rId27"/>
    <p:sldId id="287" r:id="rId28"/>
    <p:sldId id="288" r:id="rId29"/>
    <p:sldId id="289" r:id="rId30"/>
    <p:sldId id="291" r:id="rId31"/>
    <p:sldId id="292" r:id="rId32"/>
    <p:sldId id="293" r:id="rId33"/>
    <p:sldId id="295" r:id="rId34"/>
    <p:sldId id="296" r:id="rId35"/>
    <p:sldId id="297" r:id="rId36"/>
    <p:sldId id="299" r:id="rId37"/>
    <p:sldId id="300" r:id="rId38"/>
    <p:sldId id="301" r:id="rId39"/>
    <p:sldId id="303" r:id="rId40"/>
    <p:sldId id="304" r:id="rId41"/>
    <p:sldId id="305" r:id="rId42"/>
    <p:sldId id="307" r:id="rId4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4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069FB-54BC-4D64-A4B5-0549759FBB58}" type="datetimeFigureOut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B72E-D748-4F5B-9A76-1BC6D86612B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95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22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23</a:t>
            </a:fld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24</a:t>
            </a:fld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25</a:t>
            </a:fld>
            <a:endParaRPr lang="nb-N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26</a:t>
            </a:fld>
            <a:endParaRPr lang="nb-N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27</a:t>
            </a:fld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28</a:t>
            </a:fld>
            <a:endParaRPr lang="nb-N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29</a:t>
            </a:fld>
            <a:endParaRPr lang="nb-N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30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13</a:t>
            </a:fld>
            <a:endParaRPr lang="nb-N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705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629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33</a:t>
            </a:fld>
            <a:endParaRPr lang="nb-N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34</a:t>
            </a:fld>
            <a:endParaRPr lang="nb-N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35</a:t>
            </a:fld>
            <a:endParaRPr lang="nb-N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36</a:t>
            </a:fld>
            <a:endParaRPr lang="nb-N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37</a:t>
            </a:fld>
            <a:endParaRPr lang="nb-N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38</a:t>
            </a:fld>
            <a:endParaRPr lang="nb-N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39</a:t>
            </a:fld>
            <a:endParaRPr lang="nb-N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40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14</a:t>
            </a:fld>
            <a:endParaRPr lang="nb-N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41</a:t>
            </a:fld>
            <a:endParaRPr lang="nb-N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42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17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18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19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12E81-328F-4413-88D5-9A9C78A68A22}" type="slidenum">
              <a:rPr lang="nb-NO" smtClean="0"/>
              <a:pPr/>
              <a:t>20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PPD_m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HOVEDOVERSKRIFT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61048"/>
            <a:ext cx="64008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Tekst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11560" y="638132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811C-B3B3-4A86-B469-0078411264B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PPD_mal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6D10-FA9F-4835-A1A6-8E6A325E66B2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811C-B3B3-4A86-B469-0078411264B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PPD_mal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EE37-60B3-47D3-8FC8-AF1BDCCD0602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811C-B3B3-4A86-B469-0078411264B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PPD_mal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4E83-D9F5-49EA-933D-DE98A6F0CE4F}" type="datetime1">
              <a:rPr lang="nb-NO" smtClean="0"/>
              <a:pPr/>
              <a:t>03.02.2016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811C-B3B3-4A86-B469-0078411264B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PPD_mal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BEDE-CF77-4529-8521-6453EDAD45B2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811C-B3B3-4A86-B469-0078411264B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PPD_mal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3FF3-7ACB-4BD8-AC1B-0813DF723434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811C-B3B3-4A86-B469-0078411264B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PPD_mal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739B-EA1C-47DA-8CA3-5FA3AA9F167E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811C-B3B3-4A86-B469-0078411264B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PPD_mal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17CD-E549-479F-AEE0-11328967740B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811C-B3B3-4A86-B469-0078411264B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PPD_mal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671A-0196-44AF-9B91-C602714F3C5F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811C-B3B3-4A86-B469-0078411264B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PPD_mal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1D7A-92E6-4088-A1A7-C0C7B599FD9B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811C-B3B3-4A86-B469-0078411264B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PPD_mal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22D0-E53E-4F65-9F56-E97FE6F65459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811C-B3B3-4A86-B469-0078411264BB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6F8B-1A41-426B-9691-87AA698623D2}" type="datetime1">
              <a:rPr lang="nb-NO" smtClean="0"/>
              <a:pPr/>
              <a:t>03.02.2016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811C-B3B3-4A86-B469-0078411264B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910536" cy="1470025"/>
          </a:xfrm>
        </p:spPr>
        <p:txBody>
          <a:bodyPr>
            <a:normAutofit/>
          </a:bodyPr>
          <a:lstStyle/>
          <a:p>
            <a:r>
              <a:rPr lang="nb-NO" dirty="0" smtClean="0"/>
              <a:t>Den grunnleggende ferdigheten å kunne regne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Introduksjon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Regning i læreplanen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Man må jobbe med regning på de ulike fagenes premisser.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Viktig å se fagets formål, den fagspesifikke beskrivelsen av den grunnleggende ferdigheten å kunne regne og fagets kompetansemål i sammenheng.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Utgangspunktet for arbeid med regning i et fag må være ett eller flere kompetansemål i fagets læreplan, og målet er hele tiden at man skal bedre elevenes kompetanse i faget.</a:t>
            </a:r>
            <a:br>
              <a:rPr lang="nb-NO" dirty="0" smtClean="0"/>
            </a:b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1970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Regning i læreplanen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997">
            <a:off x="397247" y="1885733"/>
            <a:ext cx="4112982" cy="158643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523">
            <a:off x="4371847" y="3129936"/>
            <a:ext cx="4533999" cy="191841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5" y="5085184"/>
            <a:ext cx="5904656" cy="45239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502716"/>
            <a:ext cx="1463835" cy="12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9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Regning i læreplanene for fag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endParaRPr lang="nb-NO" sz="2900" dirty="0" smtClean="0"/>
          </a:p>
          <a:p>
            <a:r>
              <a:rPr lang="nb-NO" sz="2900" dirty="0" smtClean="0"/>
              <a:t>regneferdigheten er en </a:t>
            </a:r>
            <a:r>
              <a:rPr lang="nb-NO" sz="2900" dirty="0"/>
              <a:t>del av kompetansen i </a:t>
            </a:r>
            <a:r>
              <a:rPr lang="nb-NO" sz="2900" dirty="0" smtClean="0"/>
              <a:t>alle fag, på fagets premisser</a:t>
            </a:r>
          </a:p>
          <a:p>
            <a:r>
              <a:rPr lang="nb-NO" sz="2900" dirty="0"/>
              <a:t>h</a:t>
            </a:r>
            <a:r>
              <a:rPr lang="nb-NO" sz="2900" dirty="0" smtClean="0"/>
              <a:t>vordan regning skal integreres i faget er formulert i eget avsnitt i læreplanene og kommer til uttrykk i kompetansemålene</a:t>
            </a:r>
          </a:p>
          <a:p>
            <a:r>
              <a:rPr lang="nb-NO" sz="2900" dirty="0"/>
              <a:t>b</a:t>
            </a:r>
            <a:r>
              <a:rPr lang="nb-NO" sz="2900" dirty="0" smtClean="0"/>
              <a:t>ruk av regning er en forutsetning </a:t>
            </a:r>
            <a:r>
              <a:rPr lang="nb-NO" sz="2900" dirty="0"/>
              <a:t>for at </a:t>
            </a:r>
            <a:r>
              <a:rPr lang="nb-NO" sz="2900" dirty="0" smtClean="0"/>
              <a:t>eleven </a:t>
            </a:r>
            <a:r>
              <a:rPr lang="nb-NO" sz="2900" dirty="0"/>
              <a:t>skal kunne vise sin kompetanse i </a:t>
            </a:r>
            <a:r>
              <a:rPr lang="nb-NO" sz="2900" dirty="0" smtClean="0"/>
              <a:t>faget</a:t>
            </a:r>
          </a:p>
          <a:p>
            <a:r>
              <a:rPr lang="nb-NO" sz="2900" dirty="0"/>
              <a:t>d</a:t>
            </a:r>
            <a:r>
              <a:rPr lang="nb-NO" sz="2900" dirty="0" smtClean="0"/>
              <a:t>et handler </a:t>
            </a:r>
            <a:r>
              <a:rPr lang="nb-NO" sz="2900" dirty="0"/>
              <a:t>ikke om ferdigheter på et elementært nivå, men om ferdigheter som er grunnleggende og nødvendige redskaper for læring i alle fag på alle </a:t>
            </a:r>
            <a:r>
              <a:rPr lang="nb-NO" sz="2900" dirty="0" smtClean="0"/>
              <a:t>trinn</a:t>
            </a:r>
          </a:p>
          <a:p>
            <a:r>
              <a:rPr lang="nb-NO" sz="2900" dirty="0" smtClean="0"/>
              <a:t>det dreier seg om å regne innenfor konteksten av ulike fag</a:t>
            </a:r>
          </a:p>
          <a:p>
            <a:r>
              <a:rPr lang="nb-NO" sz="2900" dirty="0" smtClean="0"/>
              <a:t>lærere </a:t>
            </a:r>
            <a:r>
              <a:rPr lang="nb-NO" sz="2900" dirty="0"/>
              <a:t>i alle </a:t>
            </a:r>
            <a:r>
              <a:rPr lang="nb-NO" sz="2900" dirty="0" smtClean="0"/>
              <a:t>fag har et </a:t>
            </a:r>
            <a:r>
              <a:rPr lang="nb-NO" sz="2900" dirty="0"/>
              <a:t>felles ansvar for å støtte elevenes læring når det </a:t>
            </a:r>
            <a:r>
              <a:rPr lang="nb-NO" sz="2900" dirty="0" smtClean="0"/>
              <a:t>gjelder regneferdigheten, </a:t>
            </a:r>
            <a:r>
              <a:rPr lang="nb-NO" sz="2900" dirty="0"/>
              <a:t>og ivareta dette i opplæringen i sine </a:t>
            </a:r>
            <a:r>
              <a:rPr lang="nb-NO" sz="2900" dirty="0" smtClean="0"/>
              <a:t>fag</a:t>
            </a:r>
          </a:p>
          <a:p>
            <a:endParaRPr lang="nb-NO" sz="2800" dirty="0" smtClean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9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Regning i engelsk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Å kunne regne i engelsk er:</a:t>
            </a:r>
            <a:endParaRPr lang="nb-NO" dirty="0"/>
          </a:p>
          <a:p>
            <a:r>
              <a:rPr lang="nb-NO" dirty="0"/>
              <a:t>å</a:t>
            </a:r>
            <a:r>
              <a:rPr lang="nb-NO" dirty="0" smtClean="0"/>
              <a:t> kunne bruke relevante matematiske begreper på engelsk i ulike situasjoner </a:t>
            </a:r>
          </a:p>
          <a:p>
            <a:r>
              <a:rPr lang="nb-NO" dirty="0" smtClean="0"/>
              <a:t>å kjenne til måleenheter som brukes i engelskspråklige land</a:t>
            </a:r>
          </a:p>
          <a:p>
            <a:r>
              <a:rPr lang="nb-NO" dirty="0" smtClean="0"/>
              <a:t>å forstå og kommunisere om tall, grafiske framstillinger, tabeller og statistikk på engelsk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Utvikling av regneferdigheter i engelsk innebærer:</a:t>
            </a:r>
          </a:p>
          <a:p>
            <a:r>
              <a:rPr lang="nb-NO" dirty="0" smtClean="0"/>
              <a:t>å bruke tall og regning  ved å utvikle et repertoar av matematiske termer på engelsk knyttet til dagliglivet, og generelle og faglige emner</a:t>
            </a:r>
            <a:endParaRPr lang="nb-NO" sz="2300" i="1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i="1" dirty="0" smtClean="0"/>
              <a:t>(Fra </a:t>
            </a:r>
            <a:r>
              <a:rPr lang="nb-NO" i="1" dirty="0"/>
              <a:t>revidert læreplan, fastsatt som forskrift </a:t>
            </a:r>
            <a:r>
              <a:rPr lang="nb-NO" i="1" dirty="0" smtClean="0"/>
              <a:t>21.06.2013)</a:t>
            </a:r>
            <a:endParaRPr lang="nb-NO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engelsk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29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Undervisningsopplegg </a:t>
            </a:r>
            <a:r>
              <a:rPr lang="nb-NO" dirty="0"/>
              <a:t>i </a:t>
            </a:r>
            <a:r>
              <a:rPr lang="nb-NO" dirty="0" smtClean="0"/>
              <a:t>engelsk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/>
              <a:t>Hovedområde</a:t>
            </a:r>
            <a:br>
              <a:rPr lang="nb-NO" b="1" dirty="0"/>
            </a:br>
            <a:r>
              <a:rPr lang="nb-NO" dirty="0"/>
              <a:t>Muntlig </a:t>
            </a:r>
            <a:r>
              <a:rPr lang="nb-NO" dirty="0" smtClean="0"/>
              <a:t>kommunikasjon</a:t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r>
              <a:rPr lang="nb-NO" b="1" dirty="0" smtClean="0"/>
              <a:t>Kompetansemål etter 10. årstrinn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/>
              <a:t>f</a:t>
            </a:r>
            <a:r>
              <a:rPr lang="nb-NO" dirty="0" smtClean="0"/>
              <a:t>orstå og bruke ulike uttrykk for tall og andre data i kommunikasjon</a:t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Grunnleggende ferdighet regning</a:t>
            </a:r>
            <a:br>
              <a:rPr lang="nb-NO" b="1" dirty="0"/>
            </a:br>
            <a:r>
              <a:rPr lang="nb-NO" dirty="0"/>
              <a:t>å</a:t>
            </a:r>
            <a:r>
              <a:rPr lang="nb-NO" dirty="0" smtClean="0"/>
              <a:t> </a:t>
            </a:r>
            <a:r>
              <a:rPr lang="nb-NO" dirty="0"/>
              <a:t>kunne bruke </a:t>
            </a:r>
            <a:r>
              <a:rPr lang="nb-NO" dirty="0" smtClean="0"/>
              <a:t>relevante matematiske </a:t>
            </a:r>
            <a:r>
              <a:rPr lang="nb-NO" dirty="0"/>
              <a:t>begreper på engelsk </a:t>
            </a:r>
            <a:r>
              <a:rPr lang="nb-NO" dirty="0" smtClean="0"/>
              <a:t>i </a:t>
            </a:r>
            <a:r>
              <a:rPr lang="nb-NO" dirty="0"/>
              <a:t>ulike </a:t>
            </a:r>
            <a:r>
              <a:rPr lang="nb-NO" dirty="0" smtClean="0"/>
              <a:t>situasjoner.</a:t>
            </a:r>
            <a:r>
              <a:rPr lang="nb-NO" dirty="0"/>
              <a:t/>
            </a:r>
            <a:br>
              <a:rPr lang="nb-NO" dirty="0"/>
            </a:br>
            <a:r>
              <a:rPr lang="nb-NO" b="1" dirty="0"/>
              <a:t>								</a:t>
            </a:r>
            <a:r>
              <a:rPr lang="nb-NO" dirty="0"/>
              <a:t> </a:t>
            </a:r>
            <a:r>
              <a:rPr lang="nb-NO" b="1" dirty="0"/>
              <a:t/>
            </a:r>
            <a:br>
              <a:rPr lang="nb-NO" b="1" dirty="0"/>
            </a:br>
            <a:r>
              <a:rPr lang="nb-NO" b="1" dirty="0"/>
              <a:t>Oppgave 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dirty="0" smtClean="0"/>
              <a:t>Design </a:t>
            </a:r>
            <a:r>
              <a:rPr lang="nb-NO" dirty="0"/>
              <a:t>My Bedroom</a:t>
            </a:r>
            <a:br>
              <a:rPr lang="nb-NO" dirty="0"/>
            </a:br>
            <a:r>
              <a:rPr lang="nb-NO" dirty="0"/>
              <a:t>Lag et forslag til hvordan ditt eget soverom skal se ut.</a:t>
            </a:r>
            <a:br>
              <a:rPr lang="nb-NO" dirty="0"/>
            </a:br>
            <a:r>
              <a:rPr lang="nb-NO" dirty="0"/>
              <a:t>Beskriv størrelse, møblering og interiør med engelske uttrykk.</a:t>
            </a:r>
            <a:br>
              <a:rPr lang="nb-NO" dirty="0"/>
            </a:br>
            <a:r>
              <a:rPr lang="nb-NO" dirty="0" smtClean="0"/>
              <a:t>Utvid eventuelt </a:t>
            </a:r>
            <a:r>
              <a:rPr lang="nb-NO" dirty="0"/>
              <a:t>dette til også å omfatte priser og beregning av kostnader.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engelsk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9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Utviklingsoppgaver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dirty="0">
                <a:solidFill>
                  <a:prstClr val="black"/>
                </a:solidFill>
              </a:rPr>
              <a:t>Diskuter og kartlegg hvordan regning i </a:t>
            </a:r>
            <a:r>
              <a:rPr lang="nb-NO" dirty="0" smtClean="0">
                <a:solidFill>
                  <a:prstClr val="black"/>
                </a:solidFill>
              </a:rPr>
              <a:t>engelsk </a:t>
            </a:r>
            <a:r>
              <a:rPr lang="nb-NO" dirty="0">
                <a:solidFill>
                  <a:prstClr val="black"/>
                </a:solidFill>
              </a:rPr>
              <a:t>praktiseres på egen skole.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Ta utgangspunkt i læreplanen for </a:t>
            </a:r>
            <a:r>
              <a:rPr lang="nb-NO" dirty="0" smtClean="0">
                <a:solidFill>
                  <a:prstClr val="black"/>
                </a:solidFill>
              </a:rPr>
              <a:t>engelsk </a:t>
            </a:r>
            <a:r>
              <a:rPr lang="nb-NO" dirty="0">
                <a:solidFill>
                  <a:prstClr val="black"/>
                </a:solidFill>
              </a:rPr>
              <a:t>og lag en oversikt/plan for hvordan arbeid med regning kan integreres i faget med fokus på progresjon i ferdigheten.</a:t>
            </a:r>
          </a:p>
          <a:p>
            <a:r>
              <a:rPr lang="nb-NO" dirty="0"/>
              <a:t>Følg planen i en gitt tidsperiode og reflekter over egen/andres praksis i</a:t>
            </a:r>
            <a:r>
              <a:rPr lang="nb-NO" dirty="0" smtClean="0"/>
              <a:t> </a:t>
            </a:r>
            <a:r>
              <a:rPr lang="nb-NO" dirty="0"/>
              <a:t>team eller i fagseksjon.</a:t>
            </a:r>
          </a:p>
          <a:p>
            <a:r>
              <a:rPr lang="nb-NO" dirty="0"/>
              <a:t>Drøft eventuelle justeringer </a:t>
            </a:r>
            <a:r>
              <a:rPr lang="nb-NO" dirty="0" smtClean="0"/>
              <a:t>av planen. </a:t>
            </a:r>
            <a:endParaRPr lang="nb-NO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engelsk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3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Regning i kroppsøving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Å kunne rekne i kroppsøving inneber mellom anna å kunne måle lengder, tider og krefter.</a:t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r>
              <a:rPr lang="nb-NO" dirty="0"/>
              <a:t>Å</a:t>
            </a:r>
            <a:r>
              <a:rPr lang="nb-NO" dirty="0" smtClean="0"/>
              <a:t> forstå tal er nødvendig når ein skal planleggje og gjennomføre treningsarbeid.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 smtClean="0"/>
              <a:t>(LK06)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kroppsøving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15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dirty="0" smtClean="0"/>
              <a:t>Undervisningsopplegg </a:t>
            </a:r>
            <a:r>
              <a:rPr lang="nb-NO" dirty="0"/>
              <a:t>i </a:t>
            </a:r>
            <a:r>
              <a:rPr lang="nb-NO" dirty="0" smtClean="0"/>
              <a:t>kroppsøving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Hovedområde</a:t>
            </a:r>
            <a:br>
              <a:rPr lang="nb-NO" b="1" dirty="0" smtClean="0"/>
            </a:br>
            <a:r>
              <a:rPr lang="nb-NO" dirty="0" smtClean="0"/>
              <a:t>Idrettsaktivitet</a:t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r>
              <a:rPr lang="nb-NO" b="1" dirty="0" smtClean="0"/>
              <a:t>Kompetansemål</a:t>
            </a:r>
            <a:r>
              <a:rPr lang="nb-NO" dirty="0" smtClean="0"/>
              <a:t>  </a:t>
            </a:r>
            <a:r>
              <a:rPr lang="nb-NO" b="1" dirty="0" smtClean="0"/>
              <a:t>etter 10.årssteget                                                                                        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/>
              <a:t>t</a:t>
            </a:r>
            <a:r>
              <a:rPr lang="nb-NO" dirty="0" smtClean="0"/>
              <a:t>rene </a:t>
            </a:r>
            <a:r>
              <a:rPr lang="nb-NO" dirty="0"/>
              <a:t>på og bruke ulike ferdigheiter i utvalde lagidrettar, individuelle idrettar og alternative rørsleaktivitetar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Grunnleggende ferdighet regning</a:t>
            </a:r>
            <a:br>
              <a:rPr lang="nb-NO" b="1" dirty="0"/>
            </a:br>
            <a:r>
              <a:rPr lang="nb-NO" dirty="0"/>
              <a:t>å</a:t>
            </a:r>
            <a:r>
              <a:rPr lang="nb-NO" dirty="0" smtClean="0"/>
              <a:t> </a:t>
            </a:r>
            <a:r>
              <a:rPr lang="nb-NO" dirty="0"/>
              <a:t>kunne rekne i kroppsøving inneber mellom anna å kunne måle lengder, tider og </a:t>
            </a:r>
            <a:r>
              <a:rPr lang="nb-NO" dirty="0" smtClean="0"/>
              <a:t>krefter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Oppgave</a:t>
            </a:r>
            <a:br>
              <a:rPr lang="nb-NO" b="1" dirty="0"/>
            </a:br>
            <a:r>
              <a:rPr lang="nb-NO" dirty="0"/>
              <a:t>Løp: M</a:t>
            </a:r>
            <a:r>
              <a:rPr lang="nb-NO" dirty="0" smtClean="0"/>
              <a:t>ål </a:t>
            </a:r>
            <a:r>
              <a:rPr lang="nb-NO" dirty="0"/>
              <a:t>opp og gjennomfør </a:t>
            </a:r>
            <a:r>
              <a:rPr lang="nb-NO" dirty="0" smtClean="0"/>
              <a:t>60m. </a:t>
            </a:r>
            <a:r>
              <a:rPr lang="nb-NO" dirty="0"/>
              <a:t>T</a:t>
            </a:r>
            <a:r>
              <a:rPr lang="nb-NO" dirty="0" smtClean="0"/>
              <a:t>a </a:t>
            </a:r>
            <a:r>
              <a:rPr lang="nb-NO" dirty="0"/>
              <a:t>tida på hverandre, </a:t>
            </a:r>
            <a:r>
              <a:rPr lang="nb-NO" dirty="0" smtClean="0"/>
              <a:t>ha flere forsøk.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kroppsøving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5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Utviklingsoppgaver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dirty="0">
                <a:solidFill>
                  <a:prstClr val="black"/>
                </a:solidFill>
              </a:rPr>
              <a:t>Diskuter og kartlegg hvordan regning i </a:t>
            </a:r>
            <a:r>
              <a:rPr lang="nb-NO" dirty="0" smtClean="0">
                <a:solidFill>
                  <a:prstClr val="black"/>
                </a:solidFill>
              </a:rPr>
              <a:t>kroppsøving  </a:t>
            </a:r>
            <a:r>
              <a:rPr lang="nb-NO" dirty="0">
                <a:solidFill>
                  <a:prstClr val="black"/>
                </a:solidFill>
              </a:rPr>
              <a:t>praktiseres på egen skole.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Ta utgangspunkt i læreplanen for </a:t>
            </a:r>
            <a:r>
              <a:rPr lang="nb-NO" dirty="0" smtClean="0">
                <a:solidFill>
                  <a:prstClr val="black"/>
                </a:solidFill>
              </a:rPr>
              <a:t>kroppsøving </a:t>
            </a:r>
            <a:r>
              <a:rPr lang="nb-NO" dirty="0">
                <a:solidFill>
                  <a:prstClr val="black"/>
                </a:solidFill>
              </a:rPr>
              <a:t>og lag en oversikt/plan for hvordan arbeid med regning kan integreres i faget med fokus på progresjon i ferdigheten.</a:t>
            </a:r>
          </a:p>
          <a:p>
            <a:r>
              <a:rPr lang="nb-NO" dirty="0"/>
              <a:t>Følg planen i en gitt tidsperiode og reflekter over egen/andres praksis i</a:t>
            </a:r>
            <a:r>
              <a:rPr lang="nb-NO" dirty="0" smtClean="0"/>
              <a:t> </a:t>
            </a:r>
            <a:r>
              <a:rPr lang="nb-NO" dirty="0"/>
              <a:t>team eller i fagseksjon.</a:t>
            </a:r>
          </a:p>
          <a:p>
            <a:r>
              <a:rPr lang="nb-NO" dirty="0"/>
              <a:t>Drøft eventuelle </a:t>
            </a:r>
            <a:r>
              <a:rPr lang="nb-NO" dirty="0" smtClean="0"/>
              <a:t>justeringer av planen.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kroppsøving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51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Regning i kunst og håndverk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b="1" dirty="0" smtClean="0"/>
              <a:t>Å kunne regne i kunst og håndverk innebærer:</a:t>
            </a:r>
          </a:p>
          <a:p>
            <a:r>
              <a:rPr lang="nb-NO" dirty="0"/>
              <a:t>å</a:t>
            </a:r>
            <a:r>
              <a:rPr lang="nb-NO" dirty="0" smtClean="0"/>
              <a:t> arbeide med proporsjoner, dimensjoner, målestokk og geometriske grunnformer</a:t>
            </a:r>
          </a:p>
          <a:p>
            <a:r>
              <a:rPr lang="nb-NO" dirty="0" smtClean="0"/>
              <a:t>å vurdere proporsjoner og to- og tredimensjonale representasjoner</a:t>
            </a:r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Sammenhengen mellom estetikk og geometri er også et vesentlig aspekt i arbeidet med dekor og arkitektur.</a:t>
            </a:r>
          </a:p>
          <a:p>
            <a:pPr marL="0" indent="0">
              <a:buNone/>
            </a:pPr>
            <a:r>
              <a:rPr lang="nb-NO" dirty="0" smtClean="0"/>
              <a:t>Regneferdighet kreves også i arbeid med ulike materialer og teknikker.</a:t>
            </a:r>
            <a:br>
              <a:rPr lang="nb-NO" dirty="0" smtClean="0"/>
            </a:br>
            <a:r>
              <a:rPr lang="nb-NO" i="1" dirty="0" smtClean="0"/>
              <a:t>(LK06)</a:t>
            </a:r>
            <a:endParaRPr lang="nb-NO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kunst og håndverk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3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Hvorfor regning som grunnleggende ferdighet?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u="sng" dirty="0" smtClean="0"/>
              <a:t>For å utvikle elevenes kompetanse slik at de kan:</a:t>
            </a:r>
          </a:p>
          <a:p>
            <a:pPr marL="0" indent="0">
              <a:buNone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ta stilling til samfunnsspørsmål på en reflektert og kritisk måte ved å forstå sammenheng og vurdere fakta.</a:t>
            </a:r>
          </a:p>
          <a:p>
            <a:pPr marL="0" indent="0">
              <a:buNone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/>
              <a:t>t</a:t>
            </a:r>
            <a:r>
              <a:rPr lang="nb-NO" dirty="0" smtClean="0"/>
              <a:t>a hensiktsmessige avgjørelser på en rekke områder i eget skole-, arbeids- og dagligliv. </a:t>
            </a:r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Samtidig er de grunnleggende ferdighetene en forutsetning for å oppnå kompetansemål i læreplanen og for å utvikle elevenes fagkompetanse.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0670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Undervisningsopplegg i </a:t>
            </a:r>
            <a:br>
              <a:rPr lang="nb-NO" dirty="0" smtClean="0"/>
            </a:br>
            <a:r>
              <a:rPr lang="nb-NO" dirty="0" smtClean="0"/>
              <a:t>kunst </a:t>
            </a:r>
            <a:r>
              <a:rPr lang="nb-NO" dirty="0"/>
              <a:t>og </a:t>
            </a:r>
            <a:r>
              <a:rPr lang="nb-NO" dirty="0" smtClean="0"/>
              <a:t>håndverk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Hovedområde						</a:t>
            </a:r>
            <a:r>
              <a:rPr lang="nb-NO" dirty="0"/>
              <a:t> 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 smtClean="0"/>
              <a:t>Design					</a:t>
            </a:r>
            <a:endParaRPr lang="nb-NO" dirty="0"/>
          </a:p>
          <a:p>
            <a:pPr marL="0" indent="0">
              <a:buNone/>
            </a:pPr>
            <a:r>
              <a:rPr lang="nb-NO" b="1" dirty="0" smtClean="0"/>
              <a:t>Kompetansemål etter 10.årstrinn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 smtClean="0"/>
              <a:t>lage </a:t>
            </a:r>
            <a:r>
              <a:rPr lang="nb-NO" dirty="0"/>
              <a:t>funksjonelle bruksgjenstander og vurdere kvaliteten på eget håndverk</a:t>
            </a:r>
          </a:p>
          <a:p>
            <a:pPr marL="0" indent="0">
              <a:buNone/>
            </a:pPr>
            <a:r>
              <a:rPr lang="nb-NO" b="1" dirty="0"/>
              <a:t>Grunnleggende ferdighet regning</a:t>
            </a:r>
            <a:br>
              <a:rPr lang="nb-NO" b="1" dirty="0"/>
            </a:br>
            <a:r>
              <a:rPr lang="nb-NO" dirty="0"/>
              <a:t>a</a:t>
            </a:r>
            <a:r>
              <a:rPr lang="nb-NO" dirty="0" smtClean="0"/>
              <a:t>rbeide </a:t>
            </a:r>
            <a:r>
              <a:rPr lang="nb-NO" dirty="0"/>
              <a:t>med proporsjoner, dimensjoner, målestokk og geometriske </a:t>
            </a:r>
            <a:r>
              <a:rPr lang="nb-NO" dirty="0" smtClean="0"/>
              <a:t>grunnformer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Oppgave</a:t>
            </a:r>
            <a:br>
              <a:rPr lang="nb-NO" b="1" dirty="0"/>
            </a:br>
            <a:r>
              <a:rPr lang="nb-NO" dirty="0" smtClean="0"/>
              <a:t>Design </a:t>
            </a:r>
            <a:r>
              <a:rPr lang="nb-NO" dirty="0"/>
              <a:t>og </a:t>
            </a:r>
            <a:r>
              <a:rPr lang="nb-NO" dirty="0" smtClean="0"/>
              <a:t>lag </a:t>
            </a:r>
            <a:r>
              <a:rPr lang="nb-NO" dirty="0"/>
              <a:t>en funksjonell bruksgjenstand.</a:t>
            </a:r>
            <a:br>
              <a:rPr lang="nb-NO" dirty="0"/>
            </a:br>
            <a:r>
              <a:rPr lang="nb-NO" dirty="0" smtClean="0"/>
              <a:t>Produser </a:t>
            </a:r>
            <a:r>
              <a:rPr lang="nb-NO" dirty="0"/>
              <a:t>utkast med arbeidstegninger og beskrivelse av produktet, og </a:t>
            </a:r>
            <a:r>
              <a:rPr lang="nb-NO" dirty="0" smtClean="0"/>
              <a:t>lag </a:t>
            </a:r>
            <a:r>
              <a:rPr lang="nb-NO" dirty="0"/>
              <a:t>selve produktet</a:t>
            </a:r>
            <a:r>
              <a:rPr lang="nb-NO" dirty="0" smtClean="0"/>
              <a:t>. Bruk gjerne digitale hjelpemidler.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kunst og håndverk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93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Utviklingsoppgaver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dirty="0">
                <a:solidFill>
                  <a:prstClr val="black"/>
                </a:solidFill>
              </a:rPr>
              <a:t>Diskuter og kartlegg hvordan regning i </a:t>
            </a:r>
            <a:r>
              <a:rPr lang="nb-NO" dirty="0" smtClean="0">
                <a:solidFill>
                  <a:prstClr val="black"/>
                </a:solidFill>
              </a:rPr>
              <a:t>kunst og håndverk </a:t>
            </a:r>
            <a:r>
              <a:rPr lang="nb-NO" dirty="0">
                <a:solidFill>
                  <a:prstClr val="black"/>
                </a:solidFill>
              </a:rPr>
              <a:t>praktiseres på egen skole.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Ta utgangspunkt i læreplanen for </a:t>
            </a:r>
            <a:r>
              <a:rPr lang="nb-NO" dirty="0" smtClean="0">
                <a:solidFill>
                  <a:prstClr val="black"/>
                </a:solidFill>
              </a:rPr>
              <a:t>kunst og håndverk </a:t>
            </a:r>
            <a:r>
              <a:rPr lang="nb-NO" dirty="0">
                <a:solidFill>
                  <a:prstClr val="black"/>
                </a:solidFill>
              </a:rPr>
              <a:t>og lag en oversikt/plan for hvordan arbeid med regning kan integreres i faget med fokus på progresjon i ferdigheten.</a:t>
            </a:r>
          </a:p>
          <a:p>
            <a:r>
              <a:rPr lang="nb-NO" dirty="0"/>
              <a:t>Følg planen i en gitt tidsperiode og reflekter over egen/andres praksis i</a:t>
            </a:r>
            <a:r>
              <a:rPr lang="nb-NO" dirty="0" smtClean="0"/>
              <a:t> </a:t>
            </a:r>
            <a:r>
              <a:rPr lang="nb-NO" dirty="0"/>
              <a:t>team eller i fagseksjon.</a:t>
            </a:r>
          </a:p>
          <a:p>
            <a:r>
              <a:rPr lang="nb-NO" dirty="0"/>
              <a:t>Drøft eventuelle justeringer  </a:t>
            </a:r>
            <a:r>
              <a:rPr lang="nb-NO" dirty="0" smtClean="0"/>
              <a:t>av planen.</a:t>
            </a:r>
            <a:endParaRPr lang="nb-NO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kunst og håndverk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Regning i matematikk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1600" b="1" dirty="0" smtClean="0"/>
              <a:t>Å kunne rekne</a:t>
            </a:r>
            <a:r>
              <a:rPr lang="nb-NO" sz="1600" b="1" dirty="0"/>
              <a:t> </a:t>
            </a:r>
            <a:r>
              <a:rPr lang="nb-NO" sz="1600" b="1" dirty="0" smtClean="0"/>
              <a:t>som grunnleggjande ferdigheit inneber:</a:t>
            </a:r>
          </a:p>
          <a:p>
            <a:r>
              <a:rPr lang="nb-NO" sz="1600" dirty="0"/>
              <a:t>å</a:t>
            </a:r>
            <a:r>
              <a:rPr lang="nb-NO" sz="1600" dirty="0" smtClean="0"/>
              <a:t> bruke symbolspråk, matematiske omgrep, fr</a:t>
            </a:r>
            <a:r>
              <a:rPr lang="nb-NO" sz="1600" dirty="0"/>
              <a:t>a</a:t>
            </a:r>
            <a:r>
              <a:rPr lang="nb-NO" sz="1600" dirty="0" smtClean="0"/>
              <a:t>mgangsmåtar og varierte strategiar til problemløysing og utforsking som tek utgangspunkt både i praktiske, daglegdagse situasjonar og i matematiske problem</a:t>
            </a:r>
          </a:p>
          <a:p>
            <a:r>
              <a:rPr lang="nb-NO" sz="1600" dirty="0"/>
              <a:t>å</a:t>
            </a:r>
            <a:r>
              <a:rPr lang="nb-NO" sz="1600" dirty="0" smtClean="0"/>
              <a:t> kjenne att og beskrive situasjonar der matematikk inngår, og bruke matematiske metodar til å behandle problemstillingar</a:t>
            </a:r>
          </a:p>
          <a:p>
            <a:r>
              <a:rPr lang="nb-NO" sz="1600" dirty="0" smtClean="0"/>
              <a:t>å kommunisere og vurdere kor gyldige løysingane er</a:t>
            </a:r>
            <a:br>
              <a:rPr lang="nb-NO" sz="1600" dirty="0" smtClean="0"/>
            </a:br>
            <a:endParaRPr lang="nb-NO" sz="1600" dirty="0" smtClean="0"/>
          </a:p>
          <a:p>
            <a:pPr marL="0" indent="0">
              <a:buNone/>
            </a:pPr>
            <a:endParaRPr lang="nb-NO" sz="1600" b="1" dirty="0" smtClean="0"/>
          </a:p>
          <a:p>
            <a:pPr marL="0" indent="0">
              <a:buNone/>
            </a:pPr>
            <a:r>
              <a:rPr lang="nb-NO" sz="1600" b="1" dirty="0" smtClean="0"/>
              <a:t>Utvikling av å rekne i matematikk:</a:t>
            </a:r>
          </a:p>
          <a:p>
            <a:r>
              <a:rPr lang="nb-NO" sz="1600" dirty="0" smtClean="0"/>
              <a:t>går frå grunnleggjande talforståing, kjenne att og løyse problem ut frå enkle situasjonar til å analysere og løyse eit spekter av komplekse problem med eit variert utval av strategiar og metodar</a:t>
            </a:r>
          </a:p>
          <a:p>
            <a:r>
              <a:rPr lang="nb-NO" sz="1600" dirty="0"/>
              <a:t>i</a:t>
            </a:r>
            <a:r>
              <a:rPr lang="nb-NO" sz="1600" dirty="0" smtClean="0"/>
              <a:t>nneber i aukande grad å bruke ulike hjelpemiddel i berekningar, modellering og kommunikasjon</a:t>
            </a:r>
          </a:p>
          <a:p>
            <a:pPr marL="0" indent="0">
              <a:buNone/>
            </a:pPr>
            <a:r>
              <a:rPr lang="nb-NO" sz="1600" i="1" dirty="0"/>
              <a:t>(Fra revidert læreplan, fastsatt som forskrift 21.06.2013)</a:t>
            </a:r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matematikk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39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dirty="0" smtClean="0"/>
              <a:t>Undervisningsopplegg </a:t>
            </a:r>
            <a:r>
              <a:rPr lang="nb-NO" dirty="0"/>
              <a:t>i </a:t>
            </a:r>
            <a:r>
              <a:rPr lang="nb-NO" dirty="0" smtClean="0"/>
              <a:t>matematikk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b="1" dirty="0"/>
              <a:t>Hovedområde</a:t>
            </a:r>
            <a:br>
              <a:rPr lang="nb-NO" b="1" dirty="0"/>
            </a:br>
            <a:r>
              <a:rPr lang="nb-NO" dirty="0"/>
              <a:t>Tal og </a:t>
            </a:r>
            <a:r>
              <a:rPr lang="nb-NO" dirty="0" smtClean="0"/>
              <a:t>algebra	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Kompetansemål etter 10.årssteget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/>
              <a:t>g</a:t>
            </a:r>
            <a:r>
              <a:rPr lang="nb-NO" dirty="0" smtClean="0"/>
              <a:t>jere </a:t>
            </a:r>
            <a:r>
              <a:rPr lang="nb-NO" dirty="0"/>
              <a:t>berekningar </a:t>
            </a:r>
            <a:r>
              <a:rPr lang="nb-NO" dirty="0" smtClean="0"/>
              <a:t>om </a:t>
            </a:r>
            <a:r>
              <a:rPr lang="nb-NO" dirty="0"/>
              <a:t>forbruk, </a:t>
            </a:r>
            <a:r>
              <a:rPr lang="nb-NO" dirty="0" smtClean="0"/>
              <a:t>bruk av kredittkort, inntekt</a:t>
            </a:r>
            <a:r>
              <a:rPr lang="nb-NO" dirty="0"/>
              <a:t>, lån og sparing, setje opp budsjett og rekneskap ved å bruke </a:t>
            </a:r>
            <a:r>
              <a:rPr lang="nb-NO" dirty="0" smtClean="0"/>
              <a:t>rekneark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/>
              <a:t>og gjere greie for berekningar og presentere </a:t>
            </a:r>
            <a:r>
              <a:rPr lang="nb-NO" dirty="0" smtClean="0"/>
              <a:t>resultata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G</a:t>
            </a:r>
            <a:r>
              <a:rPr lang="nb-NO" b="1" dirty="0" smtClean="0"/>
              <a:t>runnleggjande ferdigheit – å kunne rekne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/>
              <a:t>å</a:t>
            </a:r>
            <a:r>
              <a:rPr lang="nb-NO" dirty="0" smtClean="0"/>
              <a:t> </a:t>
            </a:r>
            <a:r>
              <a:rPr lang="nb-NO" dirty="0"/>
              <a:t>bruke symbolspråk, matematiske omgrep, </a:t>
            </a:r>
            <a:r>
              <a:rPr lang="nb-NO" dirty="0" smtClean="0"/>
              <a:t>framgangsmåtar </a:t>
            </a:r>
            <a:r>
              <a:rPr lang="nb-NO" dirty="0"/>
              <a:t>og varierte strategiar til problemløysing og utforsking som tek utgangspunkt både i praktiske, daglegdagse situasjonar og i matematiske </a:t>
            </a:r>
            <a:r>
              <a:rPr lang="nb-NO" dirty="0" smtClean="0"/>
              <a:t>problem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Oppgave</a:t>
            </a:r>
            <a:br>
              <a:rPr lang="nb-NO" b="1" dirty="0"/>
            </a:br>
            <a:r>
              <a:rPr lang="nb-NO" dirty="0"/>
              <a:t>Lag et budsjett for inntekt og utgifter i egen familie i en måned.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matematikk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Utviklingsoppgaver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dirty="0">
                <a:solidFill>
                  <a:prstClr val="black"/>
                </a:solidFill>
              </a:rPr>
              <a:t>Diskuter og kartlegg hvordan regning i </a:t>
            </a:r>
            <a:r>
              <a:rPr lang="nb-NO" dirty="0" smtClean="0">
                <a:solidFill>
                  <a:prstClr val="black"/>
                </a:solidFill>
              </a:rPr>
              <a:t>matematikk </a:t>
            </a:r>
            <a:r>
              <a:rPr lang="nb-NO" dirty="0">
                <a:solidFill>
                  <a:prstClr val="black"/>
                </a:solidFill>
              </a:rPr>
              <a:t>praktiseres på egen skole.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Ta utgangspunkt i læreplanen for </a:t>
            </a:r>
            <a:r>
              <a:rPr lang="nb-NO" dirty="0" smtClean="0">
                <a:solidFill>
                  <a:prstClr val="black"/>
                </a:solidFill>
              </a:rPr>
              <a:t>matematikk </a:t>
            </a:r>
            <a:r>
              <a:rPr lang="nb-NO" dirty="0">
                <a:solidFill>
                  <a:prstClr val="black"/>
                </a:solidFill>
              </a:rPr>
              <a:t>og lag en oversikt/plan for hvordan arbeid med regning kan integreres i faget med fokus på progresjon i ferdigheten.</a:t>
            </a:r>
          </a:p>
          <a:p>
            <a:r>
              <a:rPr lang="nb-NO" dirty="0"/>
              <a:t>Følg planen i en gitt tidsperiode og reflekter over egen/andres praksis i</a:t>
            </a:r>
            <a:r>
              <a:rPr lang="nb-NO" dirty="0" smtClean="0"/>
              <a:t> </a:t>
            </a:r>
            <a:r>
              <a:rPr lang="nb-NO" dirty="0"/>
              <a:t>team eller i fagseksjon.</a:t>
            </a:r>
          </a:p>
          <a:p>
            <a:r>
              <a:rPr lang="nb-NO" dirty="0"/>
              <a:t>Drøft eventuelle </a:t>
            </a:r>
            <a:r>
              <a:rPr lang="nb-NO" dirty="0" smtClean="0"/>
              <a:t>justeringer av planen.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matematikk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Regning i mat og helse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Å </a:t>
            </a:r>
            <a:r>
              <a:rPr lang="nb-NO" dirty="0"/>
              <a:t>kunne rekne i mat og helse er viktig i praktisk arbeid med oppskrifter. Det er òg viktig for å kunne vurdere nærings- og energiinnhald og samanlikne prisar på varer.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marL="0" indent="0">
              <a:buNone/>
            </a:pPr>
            <a:r>
              <a:rPr lang="nb-NO" i="1" dirty="0" smtClean="0"/>
              <a:t>(LK06)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mat og helse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0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dirty="0" smtClean="0"/>
              <a:t>Undervisningsopplegg i </a:t>
            </a:r>
            <a:r>
              <a:rPr lang="nb-NO" dirty="0"/>
              <a:t>mat og </a:t>
            </a:r>
            <a:r>
              <a:rPr lang="nb-NO" dirty="0" smtClean="0"/>
              <a:t>helse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/>
              <a:t>Hovedområde						</a:t>
            </a:r>
            <a:br>
              <a:rPr lang="nb-NO" b="1" dirty="0"/>
            </a:br>
            <a:r>
              <a:rPr lang="nb-NO" dirty="0" smtClean="0"/>
              <a:t>Mat </a:t>
            </a:r>
            <a:r>
              <a:rPr lang="nb-NO" dirty="0"/>
              <a:t>og </a:t>
            </a:r>
            <a:r>
              <a:rPr lang="nb-NO" dirty="0" smtClean="0"/>
              <a:t>kultur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Kompetansemål etter 10.årssteget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/>
              <a:t>p</a:t>
            </a:r>
            <a:r>
              <a:rPr lang="nb-NO" dirty="0" smtClean="0"/>
              <a:t>lanleggje </a:t>
            </a:r>
            <a:r>
              <a:rPr lang="nb-NO" dirty="0"/>
              <a:t>og gjennomføre måltid i samband med høgtider eller fest og ha ei </a:t>
            </a:r>
            <a:r>
              <a:rPr lang="nb-NO" dirty="0" smtClean="0"/>
              <a:t>vertskapsrolle</a:t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Grunnleggende ferdighet regning</a:t>
            </a:r>
            <a:br>
              <a:rPr lang="nb-NO" b="1" dirty="0"/>
            </a:br>
            <a:r>
              <a:rPr lang="nb-NO" dirty="0"/>
              <a:t>p</a:t>
            </a:r>
            <a:r>
              <a:rPr lang="nb-NO" dirty="0" smtClean="0"/>
              <a:t>raktisk </a:t>
            </a:r>
            <a:r>
              <a:rPr lang="nb-NO" dirty="0"/>
              <a:t>arbeid med </a:t>
            </a:r>
            <a:r>
              <a:rPr lang="nb-NO" dirty="0" smtClean="0"/>
              <a:t>oppskrifter</a:t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Oppgave</a:t>
            </a:r>
            <a:br>
              <a:rPr lang="nb-NO" b="1" dirty="0"/>
            </a:br>
            <a:r>
              <a:rPr lang="nb-NO" dirty="0" smtClean="0"/>
              <a:t>Planlegg </a:t>
            </a:r>
            <a:r>
              <a:rPr lang="nb-NO" dirty="0"/>
              <a:t>og </a:t>
            </a:r>
            <a:r>
              <a:rPr lang="nb-NO" dirty="0" smtClean="0"/>
              <a:t>gjennomfør </a:t>
            </a:r>
            <a:r>
              <a:rPr lang="nb-NO" dirty="0"/>
              <a:t>en </a:t>
            </a:r>
            <a:r>
              <a:rPr lang="nb-NO" dirty="0" smtClean="0"/>
              <a:t>juletilstelning </a:t>
            </a:r>
            <a:r>
              <a:rPr lang="nb-NO" dirty="0"/>
              <a:t>for en gruppe på 50 </a:t>
            </a:r>
            <a:r>
              <a:rPr lang="nb-NO" dirty="0" smtClean="0"/>
              <a:t>personer.</a:t>
            </a:r>
            <a:r>
              <a:rPr lang="nb-NO" dirty="0"/>
              <a:t> </a:t>
            </a:r>
            <a:r>
              <a:rPr lang="nb-NO" dirty="0" smtClean="0"/>
              <a:t>Beregn mengder</a:t>
            </a:r>
            <a:r>
              <a:rPr lang="nb-NO" dirty="0"/>
              <a:t>, og </a:t>
            </a:r>
            <a:r>
              <a:rPr lang="nb-NO" dirty="0" smtClean="0"/>
              <a:t>tilpass </a:t>
            </a:r>
            <a:r>
              <a:rPr lang="nb-NO" dirty="0"/>
              <a:t>oppskrifter i forhold til </a:t>
            </a:r>
            <a:r>
              <a:rPr lang="nb-NO" dirty="0" smtClean="0"/>
              <a:t>antall personer som deltar. Benytt gjerne digitale hjelpemidler.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mat og helse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07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Utviklingsoppgaver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dirty="0">
                <a:solidFill>
                  <a:prstClr val="black"/>
                </a:solidFill>
              </a:rPr>
              <a:t>Diskuter og kartlegg hvordan regning </a:t>
            </a:r>
            <a:r>
              <a:rPr lang="nb-NO" dirty="0" smtClean="0">
                <a:solidFill>
                  <a:prstClr val="black"/>
                </a:solidFill>
              </a:rPr>
              <a:t>i mat og helse </a:t>
            </a:r>
            <a:r>
              <a:rPr lang="nb-NO" dirty="0">
                <a:solidFill>
                  <a:prstClr val="black"/>
                </a:solidFill>
              </a:rPr>
              <a:t>praktiseres på egen skole.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Ta utgangspunkt i læreplanen for </a:t>
            </a:r>
            <a:r>
              <a:rPr lang="nb-NO" dirty="0" smtClean="0">
                <a:solidFill>
                  <a:prstClr val="black"/>
                </a:solidFill>
              </a:rPr>
              <a:t>mat og helse </a:t>
            </a:r>
            <a:r>
              <a:rPr lang="nb-NO" dirty="0">
                <a:solidFill>
                  <a:prstClr val="black"/>
                </a:solidFill>
              </a:rPr>
              <a:t>og lag en oversikt/plan for hvordan arbeid med regning kan integreres i faget med fokus på progresjon i ferdigheten.</a:t>
            </a:r>
          </a:p>
          <a:p>
            <a:r>
              <a:rPr lang="nb-NO" dirty="0"/>
              <a:t>Følg planen i en gitt tidsperiode og reflekter over egen/andres praksis i</a:t>
            </a:r>
            <a:r>
              <a:rPr lang="nb-NO" dirty="0" smtClean="0"/>
              <a:t> </a:t>
            </a:r>
            <a:r>
              <a:rPr lang="nb-NO" dirty="0"/>
              <a:t>team eller i fagseksjon.</a:t>
            </a:r>
          </a:p>
          <a:p>
            <a:r>
              <a:rPr lang="nb-NO" dirty="0"/>
              <a:t>Drøft eventuelle justeringer  </a:t>
            </a:r>
            <a:r>
              <a:rPr lang="nb-NO" dirty="0" smtClean="0"/>
              <a:t>av planen.</a:t>
            </a:r>
            <a:endParaRPr lang="nb-NO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mat og helse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4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Regning i musikk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Å kunne regne i musikk innebærer:</a:t>
            </a:r>
          </a:p>
          <a:p>
            <a:r>
              <a:rPr lang="nb-NO" dirty="0"/>
              <a:t>å</a:t>
            </a:r>
            <a:r>
              <a:rPr lang="nb-NO" dirty="0" smtClean="0"/>
              <a:t> bli kjent med musikkens grunnelementer og ulike musikalske mønstre, variasjoner og former og å kunne beregne tid og rom i musikalske og kroppslige uttrykk</a:t>
            </a:r>
          </a:p>
          <a:p>
            <a:r>
              <a:rPr lang="nb-NO" dirty="0" smtClean="0"/>
              <a:t>å utvikle </a:t>
            </a:r>
            <a:r>
              <a:rPr lang="nb-NO" dirty="0"/>
              <a:t>forståelse for hvordan ulike mønstre og strukturer preger kunstneriske og musikalske </a:t>
            </a:r>
            <a:r>
              <a:rPr lang="nb-NO" dirty="0" smtClean="0"/>
              <a:t>uttrykk </a:t>
            </a:r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i="1" dirty="0" smtClean="0"/>
              <a:t>(LK06)</a:t>
            </a:r>
            <a:endParaRPr lang="nb-NO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musikk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dirty="0" smtClean="0"/>
              <a:t>Undervisningsopplegg </a:t>
            </a:r>
            <a:r>
              <a:rPr lang="nb-NO" dirty="0"/>
              <a:t>i </a:t>
            </a:r>
            <a:r>
              <a:rPr lang="nb-NO" dirty="0" smtClean="0"/>
              <a:t>musikk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/>
              <a:t>Hovedområde		</a:t>
            </a:r>
            <a:r>
              <a:rPr lang="nb-NO" dirty="0"/>
              <a:t> 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/>
              <a:t>Komponere</a:t>
            </a:r>
          </a:p>
          <a:p>
            <a:pPr marL="0" indent="0">
              <a:buNone/>
            </a:pPr>
            <a:r>
              <a:rPr lang="nb-NO" b="1" dirty="0" smtClean="0"/>
              <a:t>Kompetansemål etter 10.årstrinn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/>
              <a:t>n</a:t>
            </a:r>
            <a:r>
              <a:rPr lang="nb-NO" dirty="0" smtClean="0"/>
              <a:t>otere </a:t>
            </a:r>
            <a:r>
              <a:rPr lang="nb-NO" dirty="0"/>
              <a:t>egenprodusert musikk ved hjelp av grafisk eller tradisjonell </a:t>
            </a:r>
            <a:r>
              <a:rPr lang="nb-NO" dirty="0" smtClean="0"/>
              <a:t>notasjon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Grunnleggende ferdighet regning</a:t>
            </a:r>
            <a:br>
              <a:rPr lang="nb-NO" b="1" dirty="0"/>
            </a:br>
            <a:r>
              <a:rPr lang="nb-NO" dirty="0"/>
              <a:t>b</a:t>
            </a:r>
            <a:r>
              <a:rPr lang="nb-NO" dirty="0" smtClean="0"/>
              <a:t>li </a:t>
            </a:r>
            <a:r>
              <a:rPr lang="nb-NO" dirty="0"/>
              <a:t>kjent med musikkens grunnelementer og ulike musikalske </a:t>
            </a:r>
            <a:r>
              <a:rPr lang="nb-NO" dirty="0" smtClean="0"/>
              <a:t>mønstre</a:t>
            </a:r>
            <a:endParaRPr lang="nb-NO" dirty="0"/>
          </a:p>
          <a:p>
            <a:pPr marL="0" indent="0">
              <a:buNone/>
            </a:pPr>
            <a:r>
              <a:rPr lang="nb-NO" b="1" dirty="0"/>
              <a:t>Oppgave</a:t>
            </a:r>
            <a:br>
              <a:rPr lang="nb-NO" b="1" dirty="0"/>
            </a:br>
            <a:r>
              <a:rPr lang="nb-NO" dirty="0"/>
              <a:t>Komponere et lite musikalsk stykke ved bruk av tradisjonell </a:t>
            </a:r>
            <a:r>
              <a:rPr lang="nb-NO" dirty="0" smtClean="0"/>
              <a:t>notasjon og noteverdier, kun ved vektlegging </a:t>
            </a:r>
            <a:r>
              <a:rPr lang="nb-NO" dirty="0"/>
              <a:t>på </a:t>
            </a:r>
            <a:r>
              <a:rPr lang="nb-NO" dirty="0" smtClean="0"/>
              <a:t>rytme, </a:t>
            </a:r>
            <a:r>
              <a:rPr lang="nb-NO" dirty="0"/>
              <a:t>ikke melodi.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musikk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3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 fra hverdagen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8689">
            <a:off x="695438" y="1609773"/>
            <a:ext cx="2459857" cy="259322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341">
            <a:off x="6108835" y="1498060"/>
            <a:ext cx="1867356" cy="265653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87685"/>
            <a:ext cx="1546563" cy="237626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0895">
            <a:off x="4937296" y="4146366"/>
            <a:ext cx="1573661" cy="157790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4596">
            <a:off x="6366240" y="4653405"/>
            <a:ext cx="135254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93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Utviklingsoppgaver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dirty="0">
                <a:solidFill>
                  <a:prstClr val="black"/>
                </a:solidFill>
              </a:rPr>
              <a:t>Diskuter og kartlegg hvordan regning i </a:t>
            </a:r>
            <a:r>
              <a:rPr lang="nb-NO" dirty="0" smtClean="0">
                <a:solidFill>
                  <a:prstClr val="black"/>
                </a:solidFill>
              </a:rPr>
              <a:t>musikk </a:t>
            </a:r>
            <a:r>
              <a:rPr lang="nb-NO" dirty="0">
                <a:solidFill>
                  <a:prstClr val="black"/>
                </a:solidFill>
              </a:rPr>
              <a:t>praktiseres på egen skole.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Ta utgangspunkt i læreplanen for </a:t>
            </a:r>
            <a:r>
              <a:rPr lang="nb-NO" dirty="0" smtClean="0">
                <a:solidFill>
                  <a:prstClr val="black"/>
                </a:solidFill>
              </a:rPr>
              <a:t>musikk </a:t>
            </a:r>
            <a:r>
              <a:rPr lang="nb-NO" dirty="0">
                <a:solidFill>
                  <a:prstClr val="black"/>
                </a:solidFill>
              </a:rPr>
              <a:t>og lag en oversikt/plan for hvordan arbeid med regning kan integreres i faget med fokus på progresjon i ferdigheten.</a:t>
            </a:r>
          </a:p>
          <a:p>
            <a:r>
              <a:rPr lang="nb-NO" dirty="0"/>
              <a:t>Følg planen i en gitt tidsperiode og reflekter over egen/andres praksis i</a:t>
            </a:r>
            <a:r>
              <a:rPr lang="nb-NO" dirty="0" smtClean="0"/>
              <a:t> </a:t>
            </a:r>
            <a:r>
              <a:rPr lang="nb-NO" dirty="0"/>
              <a:t>team eller i fagseksjon.</a:t>
            </a:r>
          </a:p>
          <a:p>
            <a:r>
              <a:rPr lang="nb-NO" dirty="0"/>
              <a:t>Drøft eventuelle </a:t>
            </a:r>
            <a:r>
              <a:rPr lang="nb-NO" dirty="0" smtClean="0"/>
              <a:t>justeringer</a:t>
            </a:r>
            <a:r>
              <a:rPr lang="nb-NO" dirty="0"/>
              <a:t> </a:t>
            </a:r>
            <a:r>
              <a:rPr lang="nb-NO" dirty="0" smtClean="0"/>
              <a:t>av planen.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musikk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8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Regning </a:t>
            </a:r>
            <a:r>
              <a:rPr lang="nb-NO" dirty="0"/>
              <a:t>i </a:t>
            </a:r>
            <a:r>
              <a:rPr lang="nb-NO" dirty="0" smtClean="0"/>
              <a:t>naturfag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Å </a:t>
            </a:r>
            <a:r>
              <a:rPr lang="nb-NO" b="1" dirty="0"/>
              <a:t>kunne regne i naturfag </a:t>
            </a:r>
            <a:r>
              <a:rPr lang="nb-NO" b="1" dirty="0" smtClean="0"/>
              <a:t>er:</a:t>
            </a:r>
          </a:p>
          <a:p>
            <a:r>
              <a:rPr lang="nb-NO" dirty="0" smtClean="0"/>
              <a:t>å </a:t>
            </a:r>
            <a:r>
              <a:rPr lang="nb-NO" dirty="0"/>
              <a:t>innhente, bearbeide og framstille </a:t>
            </a:r>
            <a:r>
              <a:rPr lang="nb-NO" dirty="0" smtClean="0"/>
              <a:t>tallmateriale</a:t>
            </a:r>
          </a:p>
          <a:p>
            <a:r>
              <a:rPr lang="nb-NO" dirty="0" smtClean="0"/>
              <a:t>å </a:t>
            </a:r>
            <a:r>
              <a:rPr lang="nb-NO" dirty="0"/>
              <a:t>bruke begreper, måleinstrumenter, måleenheter, formler og </a:t>
            </a:r>
            <a:r>
              <a:rPr lang="nb-NO" dirty="0" smtClean="0"/>
              <a:t>grafikk</a:t>
            </a:r>
          </a:p>
          <a:p>
            <a:r>
              <a:rPr lang="nb-NO" dirty="0" smtClean="0"/>
              <a:t>å </a:t>
            </a:r>
            <a:r>
              <a:rPr lang="nb-NO" dirty="0"/>
              <a:t>kunne sammenligne, vurdere og argumentere for gyldigheten av beregninger, resultater og </a:t>
            </a:r>
            <a:r>
              <a:rPr lang="nb-NO" dirty="0" smtClean="0"/>
              <a:t>framstillinger</a:t>
            </a:r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r>
              <a:rPr lang="nb-NO" b="1" dirty="0"/>
              <a:t>Utvikling av regneferdigheter i </a:t>
            </a:r>
            <a:r>
              <a:rPr lang="nb-NO" b="1" dirty="0" smtClean="0"/>
              <a:t>naturfag:</a:t>
            </a:r>
          </a:p>
          <a:p>
            <a:r>
              <a:rPr lang="nb-NO" dirty="0" smtClean="0"/>
              <a:t>går </a:t>
            </a:r>
            <a:r>
              <a:rPr lang="nb-NO" dirty="0"/>
              <a:t>fra å bruke enkle metoder for opptelling og klassifisering til å kunne vurdere valg av metoder, begreper, formler og </a:t>
            </a:r>
            <a:r>
              <a:rPr lang="nb-NO" dirty="0" smtClean="0"/>
              <a:t>måleinstrumenter</a:t>
            </a:r>
          </a:p>
          <a:p>
            <a:r>
              <a:rPr lang="nb-NO" dirty="0"/>
              <a:t>i</a:t>
            </a:r>
            <a:r>
              <a:rPr lang="nb-NO" dirty="0" smtClean="0"/>
              <a:t>nnebærer å </a:t>
            </a:r>
            <a:r>
              <a:rPr lang="nb-NO" dirty="0"/>
              <a:t>kunne gjøre gradvis mer avanserte framstillinger og vurderinger og bruke regning i faglig </a:t>
            </a:r>
            <a:r>
              <a:rPr lang="nb-NO" dirty="0" smtClean="0"/>
              <a:t>argumentasjon</a:t>
            </a:r>
            <a:endParaRPr lang="nb-NO" dirty="0"/>
          </a:p>
          <a:p>
            <a:pPr marL="0" indent="0">
              <a:buNone/>
            </a:pPr>
            <a:r>
              <a:rPr lang="nb-NO" i="1" dirty="0"/>
              <a:t>(Fra revidert læreplan, fastsatt som forskrift 21.06.2013)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naturfag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Undervisningsopplegg i naturfag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/>
              <a:t>Hovedområde</a:t>
            </a:r>
            <a:br>
              <a:rPr lang="nb-NO" b="1" dirty="0"/>
            </a:br>
            <a:r>
              <a:rPr lang="nb-NO" dirty="0"/>
              <a:t>Fenomener og stoffer</a:t>
            </a:r>
            <a:br>
              <a:rPr lang="nb-NO" dirty="0"/>
            </a:br>
            <a:r>
              <a:rPr lang="nb-NO" b="1" dirty="0"/>
              <a:t/>
            </a:r>
            <a:br>
              <a:rPr lang="nb-NO" b="1" dirty="0"/>
            </a:br>
            <a:r>
              <a:rPr lang="nb-NO" b="1" dirty="0" smtClean="0"/>
              <a:t>Kompetansemål etter 10.årstrinn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/>
              <a:t>b</a:t>
            </a:r>
            <a:r>
              <a:rPr lang="nb-NO" dirty="0" smtClean="0"/>
              <a:t>ruke </a:t>
            </a:r>
            <a:r>
              <a:rPr lang="nb-NO" dirty="0"/>
              <a:t>begrepene strøm, spenning, resistans, effekt og induksjon til å forklare resultater fra forsøk med </a:t>
            </a:r>
            <a:r>
              <a:rPr lang="nb-NO" dirty="0" smtClean="0"/>
              <a:t>strømkretser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b="1" dirty="0"/>
              <a:t>Grunnleggende ferdighet regning</a:t>
            </a:r>
            <a:br>
              <a:rPr lang="nb-NO" b="1" dirty="0"/>
            </a:br>
            <a:r>
              <a:rPr lang="nb-NO" dirty="0"/>
              <a:t>b</a:t>
            </a:r>
            <a:r>
              <a:rPr lang="nb-NO" dirty="0" smtClean="0"/>
              <a:t>ruke </a:t>
            </a:r>
            <a:r>
              <a:rPr lang="nb-NO" dirty="0"/>
              <a:t>begreper, måleinstrumenter, måleenheter, formler og grafikk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Oppgave</a:t>
            </a:r>
            <a:br>
              <a:rPr lang="nb-NO" b="1" dirty="0"/>
            </a:br>
            <a:r>
              <a:rPr lang="nb-NO" dirty="0"/>
              <a:t>Elevøvelser med voltmeter, amperemeter, strømkilde og lyspærer for å komme fram til Ohms </a:t>
            </a:r>
            <a:r>
              <a:rPr lang="nb-NO" dirty="0" smtClean="0"/>
              <a:t>lov.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naturfag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4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Utviklingsoppgaver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dirty="0">
                <a:solidFill>
                  <a:prstClr val="black"/>
                </a:solidFill>
              </a:rPr>
              <a:t>Diskuter og kartlegg hvordan regning i naturfag praktiseres på egen skole</a:t>
            </a:r>
            <a:r>
              <a:rPr lang="nb-NO" dirty="0" smtClean="0">
                <a:solidFill>
                  <a:prstClr val="black"/>
                </a:solidFill>
              </a:rPr>
              <a:t>.</a:t>
            </a:r>
            <a:endParaRPr lang="nb-NO" dirty="0">
              <a:solidFill>
                <a:prstClr val="black"/>
              </a:solidFill>
            </a:endParaRPr>
          </a:p>
          <a:p>
            <a:pPr lvl="0"/>
            <a:r>
              <a:rPr lang="nb-NO" dirty="0">
                <a:solidFill>
                  <a:prstClr val="black"/>
                </a:solidFill>
              </a:rPr>
              <a:t>Ta utgangspunkt i </a:t>
            </a:r>
            <a:r>
              <a:rPr lang="nb-NO" dirty="0" smtClean="0">
                <a:solidFill>
                  <a:prstClr val="black"/>
                </a:solidFill>
              </a:rPr>
              <a:t>læreplanen for naturfag </a:t>
            </a:r>
            <a:r>
              <a:rPr lang="nb-NO" dirty="0">
                <a:solidFill>
                  <a:prstClr val="black"/>
                </a:solidFill>
              </a:rPr>
              <a:t>og lag en oversikt/plan for hvordan </a:t>
            </a:r>
            <a:r>
              <a:rPr lang="nb-NO" dirty="0" smtClean="0">
                <a:solidFill>
                  <a:prstClr val="black"/>
                </a:solidFill>
              </a:rPr>
              <a:t>arbeid med regning kan integreres i faget med fokus på progresjon i ferdigheten.</a:t>
            </a:r>
            <a:endParaRPr lang="nb-NO" dirty="0">
              <a:solidFill>
                <a:prstClr val="black"/>
              </a:solidFill>
            </a:endParaRPr>
          </a:p>
          <a:p>
            <a:r>
              <a:rPr lang="nb-NO" dirty="0" smtClean="0"/>
              <a:t>Følg planen i en gitt tidsperiode</a:t>
            </a:r>
            <a:r>
              <a:rPr lang="nb-NO" dirty="0"/>
              <a:t> </a:t>
            </a:r>
            <a:r>
              <a:rPr lang="nb-NO" dirty="0" smtClean="0"/>
              <a:t>og reflekter over egen/andres praksis i team eller i fagseksjon.</a:t>
            </a:r>
          </a:p>
          <a:p>
            <a:r>
              <a:rPr lang="nb-NO" dirty="0" smtClean="0"/>
              <a:t>Drøft eventuelle justeringer av planen.</a:t>
            </a:r>
            <a:endParaRPr lang="nb-NO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naturfag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29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Regning i norsk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Å kunne regne i norsk </a:t>
            </a:r>
            <a:r>
              <a:rPr lang="nb-NO" b="1" dirty="0" smtClean="0"/>
              <a:t>er:</a:t>
            </a:r>
          </a:p>
          <a:p>
            <a:r>
              <a:rPr lang="nb-NO" dirty="0" smtClean="0"/>
              <a:t>å </a:t>
            </a:r>
            <a:r>
              <a:rPr lang="nb-NO" dirty="0"/>
              <a:t>tolke og forstå informasjon i tekster som inneholder tall, størrelser eller geometriske </a:t>
            </a:r>
            <a:r>
              <a:rPr lang="nb-NO" dirty="0" smtClean="0"/>
              <a:t>figurer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å </a:t>
            </a:r>
            <a:r>
              <a:rPr lang="nb-NO" dirty="0"/>
              <a:t>kunne vurdere, reflektere over og kommunisere om sammensatte tekster som inneholder grafiske framstillinger, tabeller og </a:t>
            </a:r>
            <a:r>
              <a:rPr lang="nb-NO" dirty="0" smtClean="0"/>
              <a:t>statistikk</a:t>
            </a:r>
            <a:endParaRPr lang="nb-NO" dirty="0"/>
          </a:p>
          <a:p>
            <a:endParaRPr lang="nb-NO" b="1" dirty="0"/>
          </a:p>
          <a:p>
            <a:pPr marL="0" indent="0">
              <a:buNone/>
            </a:pPr>
            <a:r>
              <a:rPr lang="nb-NO" dirty="0"/>
              <a:t>Utviklingen i regneferdigheter i norskfaget innebærer å skape helhetlig mening i stadig mer krevende tekster der ulike uttrykksformer må ses i sammenheng. 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r>
              <a:rPr lang="nb-NO" i="1" dirty="0"/>
              <a:t>(Fra revidert læreplan, fastsatt som forskrift 21.06.2013)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Fagspesifikk regning i norsk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34</a:t>
            </a:fld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611560" y="1166843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6458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Undervisningsopplegg </a:t>
            </a:r>
            <a:r>
              <a:rPr lang="nb-NO" dirty="0" smtClean="0"/>
              <a:t>i norsk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2100" b="1" dirty="0"/>
              <a:t>Hovedområde</a:t>
            </a:r>
            <a:br>
              <a:rPr lang="nb-NO" sz="2100" b="1" dirty="0"/>
            </a:br>
            <a:r>
              <a:rPr lang="nb-NO" sz="2100" dirty="0"/>
              <a:t>Skriftlig </a:t>
            </a:r>
            <a:r>
              <a:rPr lang="nb-NO" sz="2100" dirty="0" smtClean="0"/>
              <a:t>kommunikasjon	</a:t>
            </a:r>
          </a:p>
          <a:p>
            <a:pPr marL="0" indent="0">
              <a:buNone/>
            </a:pPr>
            <a:r>
              <a:rPr lang="nb-NO" sz="2100" dirty="0" smtClean="0"/>
              <a:t>			</a:t>
            </a:r>
            <a:endParaRPr lang="nb-NO" sz="2100" dirty="0"/>
          </a:p>
          <a:p>
            <a:pPr marL="0" indent="0">
              <a:spcBef>
                <a:spcPts val="0"/>
              </a:spcBef>
              <a:buNone/>
            </a:pPr>
            <a:r>
              <a:rPr lang="nb-NO" sz="2100" b="1" dirty="0" smtClean="0"/>
              <a:t>Kompetansemål etter 10.årstrinn</a:t>
            </a:r>
            <a:endParaRPr lang="nb-NO" sz="2100" b="1" dirty="0"/>
          </a:p>
          <a:p>
            <a:pPr marL="0" indent="0">
              <a:spcBef>
                <a:spcPts val="0"/>
              </a:spcBef>
              <a:buNone/>
            </a:pPr>
            <a:r>
              <a:rPr lang="nb-NO" sz="2100" dirty="0" smtClean="0"/>
              <a:t>skrive </a:t>
            </a:r>
            <a:r>
              <a:rPr lang="nb-NO" sz="2100" dirty="0"/>
              <a:t>kreative, informative, reflekterende og argumenterende tekster </a:t>
            </a:r>
            <a:r>
              <a:rPr lang="nb-NO" sz="2100" dirty="0" smtClean="0"/>
              <a:t>på hovedmål og sidemål med begrunnede synspunkter og tilpasset mottaker, formål og medium</a:t>
            </a:r>
            <a:endParaRPr lang="nb-NO" sz="2100" dirty="0"/>
          </a:p>
          <a:p>
            <a:pPr marL="0" indent="0">
              <a:buNone/>
            </a:pPr>
            <a:endParaRPr lang="nb-NO" sz="2100" b="1" dirty="0" smtClean="0"/>
          </a:p>
          <a:p>
            <a:pPr marL="0" indent="0">
              <a:buNone/>
            </a:pPr>
            <a:r>
              <a:rPr lang="nb-NO" sz="2100" b="1" dirty="0" smtClean="0"/>
              <a:t>Grunnleggende </a:t>
            </a:r>
            <a:r>
              <a:rPr lang="nb-NO" sz="2100" b="1" dirty="0"/>
              <a:t>ferdighet regning</a:t>
            </a:r>
            <a:br>
              <a:rPr lang="nb-NO" sz="2100" b="1" dirty="0"/>
            </a:br>
            <a:r>
              <a:rPr lang="nb-NO" sz="2100" dirty="0"/>
              <a:t>t</a:t>
            </a:r>
            <a:r>
              <a:rPr lang="nb-NO" sz="2100" dirty="0" smtClean="0"/>
              <a:t>olke </a:t>
            </a:r>
            <a:r>
              <a:rPr lang="nb-NO" sz="2100" dirty="0"/>
              <a:t>og forstå informasjon i tekster som inneholder tall, størrelser eller geometriske </a:t>
            </a:r>
            <a:r>
              <a:rPr lang="nb-NO" sz="2100" dirty="0" smtClean="0"/>
              <a:t>figurer</a:t>
            </a:r>
          </a:p>
          <a:p>
            <a:pPr marL="0" indent="0">
              <a:buNone/>
            </a:pPr>
            <a:endParaRPr lang="nb-NO" sz="2100" dirty="0" smtClean="0"/>
          </a:p>
          <a:p>
            <a:pPr marL="0" indent="0">
              <a:buNone/>
            </a:pPr>
            <a:r>
              <a:rPr lang="nb-NO" sz="2100" b="1" dirty="0" smtClean="0"/>
              <a:t>Oppgave</a:t>
            </a:r>
            <a:r>
              <a:rPr lang="nb-NO" sz="2100" b="1" dirty="0"/>
              <a:t>					 </a:t>
            </a:r>
            <a:br>
              <a:rPr lang="nb-NO" sz="2100" b="1" dirty="0"/>
            </a:br>
            <a:r>
              <a:rPr lang="nb-NO" sz="2100" dirty="0"/>
              <a:t>Tall i argumentasjon.</a:t>
            </a:r>
            <a:br>
              <a:rPr lang="nb-NO" sz="2100" dirty="0"/>
            </a:br>
            <a:r>
              <a:rPr lang="nb-NO" sz="2100" dirty="0" smtClean="0"/>
              <a:t>Vurder </a:t>
            </a:r>
            <a:r>
              <a:rPr lang="nb-NO" sz="2100" dirty="0"/>
              <a:t>tekster som inneholder </a:t>
            </a:r>
            <a:r>
              <a:rPr lang="nb-NO" sz="2100" dirty="0" smtClean="0"/>
              <a:t>tall </a:t>
            </a:r>
            <a:r>
              <a:rPr lang="nb-NO" sz="2100" dirty="0"/>
              <a:t>og </a:t>
            </a:r>
            <a:r>
              <a:rPr lang="nb-NO" sz="2100" dirty="0" smtClean="0"/>
              <a:t>drøft hvordan </a:t>
            </a:r>
            <a:r>
              <a:rPr lang="nb-NO" sz="2100" dirty="0"/>
              <a:t>opplysningene brukes i </a:t>
            </a:r>
            <a:r>
              <a:rPr lang="nb-NO" sz="2100" dirty="0" smtClean="0"/>
              <a:t>argumentasjonen. Skriv </a:t>
            </a:r>
            <a:r>
              <a:rPr lang="nb-NO" sz="2100" dirty="0"/>
              <a:t>egne tekster der </a:t>
            </a:r>
            <a:r>
              <a:rPr lang="nb-NO" sz="2100" dirty="0" smtClean="0"/>
              <a:t>tall </a:t>
            </a:r>
            <a:r>
              <a:rPr lang="nb-NO" sz="2100" dirty="0"/>
              <a:t>og grafiske fremstillinger brukes i argumentasjonen.</a:t>
            </a:r>
            <a:r>
              <a:rPr lang="nb-NO" sz="2000" dirty="0"/>
              <a:t/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norsk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24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Utviklingsoppgaver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dirty="0">
                <a:solidFill>
                  <a:prstClr val="black"/>
                </a:solidFill>
              </a:rPr>
              <a:t>Diskuter og kartlegg hvordan regning i </a:t>
            </a:r>
            <a:r>
              <a:rPr lang="nb-NO" dirty="0" smtClean="0">
                <a:solidFill>
                  <a:prstClr val="black"/>
                </a:solidFill>
              </a:rPr>
              <a:t>norsk </a:t>
            </a:r>
            <a:r>
              <a:rPr lang="nb-NO" dirty="0">
                <a:solidFill>
                  <a:prstClr val="black"/>
                </a:solidFill>
              </a:rPr>
              <a:t>praktiseres på egen skole.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Ta utgangspunkt i læreplanen for </a:t>
            </a:r>
            <a:r>
              <a:rPr lang="nb-NO" dirty="0" smtClean="0">
                <a:solidFill>
                  <a:prstClr val="black"/>
                </a:solidFill>
              </a:rPr>
              <a:t>norsk </a:t>
            </a:r>
            <a:r>
              <a:rPr lang="nb-NO" dirty="0">
                <a:solidFill>
                  <a:prstClr val="black"/>
                </a:solidFill>
              </a:rPr>
              <a:t>og lag en oversikt/plan for hvordan arbeid med regning kan integreres i faget med fokus på progresjon i ferdigheten.</a:t>
            </a:r>
          </a:p>
          <a:p>
            <a:r>
              <a:rPr lang="nb-NO" dirty="0"/>
              <a:t>Følg planen i en gitt tidsperiode og reflekter over egen/andres praksis i</a:t>
            </a:r>
            <a:r>
              <a:rPr lang="nb-NO" dirty="0" smtClean="0"/>
              <a:t> </a:t>
            </a:r>
            <a:r>
              <a:rPr lang="nb-NO" dirty="0"/>
              <a:t>team eller i fagseksjon.</a:t>
            </a:r>
          </a:p>
          <a:p>
            <a:r>
              <a:rPr lang="nb-NO" dirty="0"/>
              <a:t>Drøft eventuelle </a:t>
            </a:r>
            <a:r>
              <a:rPr lang="nb-NO" dirty="0" smtClean="0"/>
              <a:t>justeringer i planen.  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norsk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3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Regning i RLE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Å</a:t>
            </a:r>
            <a:r>
              <a:rPr lang="nb-NO" b="1" i="1" dirty="0" smtClean="0"/>
              <a:t> </a:t>
            </a:r>
            <a:r>
              <a:rPr lang="nb-NO" b="1" dirty="0" smtClean="0"/>
              <a:t>kunne regne i </a:t>
            </a:r>
            <a:r>
              <a:rPr lang="nb-NO" b="1" dirty="0"/>
              <a:t>RLE innebærer </a:t>
            </a:r>
            <a:r>
              <a:rPr lang="nb-NO" dirty="0"/>
              <a:t>å kunne anvende ulike tidsregninger og måter å framstille årsrytmen på, finne fram i religiøse skrifter, møte matematiske uttrykk og tallsymbolikk og tolke og bruke statistikk.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Å </a:t>
            </a:r>
            <a:r>
              <a:rPr lang="nb-NO" dirty="0"/>
              <a:t>kunne gjenkjenne og bruke geometriske mønstre i estetiske uttrykk og arkitektur forutsetter regneferdigheter. </a:t>
            </a:r>
            <a:endParaRPr lang="nb-NO" i="1" dirty="0" smtClean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i="1" dirty="0" smtClean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i="1" dirty="0" smtClean="0"/>
              <a:t>(LK06)</a:t>
            </a:r>
            <a:endParaRPr lang="nb-NO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RLE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7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nb-NO" sz="3600" dirty="0"/>
              <a:t>Undervisningsopplegg </a:t>
            </a:r>
            <a:r>
              <a:rPr lang="nb-NO" sz="3600" dirty="0" smtClean="0"/>
              <a:t>i RLE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/>
              <a:t>Hovedområde</a:t>
            </a:r>
            <a:br>
              <a:rPr lang="nb-NO" b="1" dirty="0"/>
            </a:br>
            <a:r>
              <a:rPr lang="nb-NO" dirty="0" smtClean="0"/>
              <a:t>Islam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Kompetansemål etter 10.årstrinn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/>
              <a:t>b</a:t>
            </a:r>
            <a:r>
              <a:rPr lang="nb-NO" dirty="0" smtClean="0"/>
              <a:t>eskrive </a:t>
            </a:r>
            <a:r>
              <a:rPr lang="nb-NO" dirty="0"/>
              <a:t>og reflektere over særtrekk ved kunst, arkitektur </a:t>
            </a:r>
            <a:r>
              <a:rPr lang="nb-NO" dirty="0" smtClean="0"/>
              <a:t>(……) </a:t>
            </a:r>
            <a:r>
              <a:rPr lang="nb-NO" dirty="0"/>
              <a:t>knyttet til i</a:t>
            </a:r>
            <a:r>
              <a:rPr lang="nb-NO" dirty="0" smtClean="0"/>
              <a:t>slam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Grunnleggende ferdighet regning</a:t>
            </a:r>
            <a:br>
              <a:rPr lang="nb-NO" b="1" dirty="0"/>
            </a:br>
            <a:r>
              <a:rPr lang="nb-NO" dirty="0"/>
              <a:t>å</a:t>
            </a:r>
            <a:r>
              <a:rPr lang="nb-NO" dirty="0" smtClean="0"/>
              <a:t> </a:t>
            </a:r>
            <a:r>
              <a:rPr lang="nb-NO" dirty="0"/>
              <a:t>kunne gjenkjenne og bruke geometriske mønstre i estetiske uttrykk og arkitektur forutsetter regneferdigheter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Oppgave</a:t>
            </a:r>
            <a:br>
              <a:rPr lang="nb-NO" b="1" dirty="0"/>
            </a:br>
            <a:r>
              <a:rPr lang="nb-NO" dirty="0" smtClean="0"/>
              <a:t>Studer </a:t>
            </a:r>
            <a:r>
              <a:rPr lang="nb-NO" dirty="0"/>
              <a:t>bilder av </a:t>
            </a:r>
            <a:r>
              <a:rPr lang="nb-NO" dirty="0" smtClean="0"/>
              <a:t>islamsk </a:t>
            </a:r>
            <a:r>
              <a:rPr lang="nb-NO" dirty="0"/>
              <a:t>arkitektur og utsmykninger, </a:t>
            </a:r>
            <a:r>
              <a:rPr lang="nb-NO" dirty="0" smtClean="0"/>
              <a:t>identifiser </a:t>
            </a:r>
            <a:r>
              <a:rPr lang="nb-NO" dirty="0"/>
              <a:t>ulike geometriske figurer og </a:t>
            </a:r>
            <a:r>
              <a:rPr lang="nb-NO" dirty="0" smtClean="0"/>
              <a:t>bruk </a:t>
            </a:r>
            <a:r>
              <a:rPr lang="nb-NO" dirty="0"/>
              <a:t>noen av disse i et eksempel på mosaikk/ </a:t>
            </a:r>
            <a:r>
              <a:rPr lang="nb-NO" dirty="0" err="1"/>
              <a:t>tesselering</a:t>
            </a:r>
            <a:r>
              <a:rPr lang="nb-NO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RLE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89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Utviklingsoppgaver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dirty="0">
                <a:solidFill>
                  <a:prstClr val="black"/>
                </a:solidFill>
              </a:rPr>
              <a:t>Diskuter og kartlegg hvordan regning i </a:t>
            </a:r>
            <a:r>
              <a:rPr lang="nb-NO" dirty="0" smtClean="0">
                <a:solidFill>
                  <a:prstClr val="black"/>
                </a:solidFill>
              </a:rPr>
              <a:t>RLE </a:t>
            </a:r>
            <a:r>
              <a:rPr lang="nb-NO" dirty="0">
                <a:solidFill>
                  <a:prstClr val="black"/>
                </a:solidFill>
              </a:rPr>
              <a:t>praktiseres på egen skole.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Ta utgangspunkt i læreplanen for </a:t>
            </a:r>
            <a:r>
              <a:rPr lang="nb-NO" dirty="0" smtClean="0">
                <a:solidFill>
                  <a:prstClr val="black"/>
                </a:solidFill>
              </a:rPr>
              <a:t>RLE </a:t>
            </a:r>
            <a:r>
              <a:rPr lang="nb-NO" dirty="0">
                <a:solidFill>
                  <a:prstClr val="black"/>
                </a:solidFill>
              </a:rPr>
              <a:t>og lag en oversikt/plan for hvordan arbeid med regning kan integreres i faget med fokus på progresjon i ferdigheten.</a:t>
            </a:r>
          </a:p>
          <a:p>
            <a:r>
              <a:rPr lang="nb-NO" dirty="0"/>
              <a:t>Følg planen i en gitt tidsperiode og reflekter over egen/andres praksis i</a:t>
            </a:r>
            <a:r>
              <a:rPr lang="nb-NO" dirty="0" smtClean="0"/>
              <a:t> </a:t>
            </a:r>
            <a:r>
              <a:rPr lang="nb-NO" dirty="0"/>
              <a:t>team eller i fagseksjon.</a:t>
            </a:r>
          </a:p>
          <a:p>
            <a:r>
              <a:rPr lang="nb-NO" dirty="0"/>
              <a:t>Drøft eventuelle </a:t>
            </a:r>
            <a:r>
              <a:rPr lang="nb-NO" dirty="0" smtClean="0"/>
              <a:t>justeringer av planen.  </a:t>
            </a:r>
            <a:endParaRPr lang="nb-NO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RLE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9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er ferdigheten definert?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nb-NO" i="1" dirty="0">
                <a:solidFill>
                  <a:prstClr val="black"/>
                </a:solidFill>
              </a:rPr>
              <a:t>Ferdighetsområder</a:t>
            </a:r>
            <a:r>
              <a:rPr lang="nb-NO" dirty="0">
                <a:solidFill>
                  <a:prstClr val="black"/>
                </a:solidFill>
              </a:rPr>
              <a:t> i å kunne regne: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Gjenkjenne og beskrive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Bruke og bearbeide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Kommunisere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Reflektere og vurdere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Helhetlig problemløsningsprosess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3828779" cy="18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5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Regning i samfunnsfag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3400" b="1" dirty="0" smtClean="0"/>
              <a:t>Å kunne rekne i samfunnsfag inneber:</a:t>
            </a:r>
          </a:p>
          <a:p>
            <a:r>
              <a:rPr lang="nb-NO" sz="3400" dirty="0"/>
              <a:t>å</a:t>
            </a:r>
            <a:r>
              <a:rPr lang="nb-NO" sz="3400" dirty="0" smtClean="0"/>
              <a:t> kunne hente inn, arbeide med og vurdere taltilfang om faglege tema, og å framstille dette i tabellar, grafar og figurar</a:t>
            </a:r>
            <a:br>
              <a:rPr lang="nb-NO" sz="3400" dirty="0" smtClean="0"/>
            </a:br>
            <a:endParaRPr lang="nb-NO" sz="3400" dirty="0" smtClean="0"/>
          </a:p>
          <a:p>
            <a:r>
              <a:rPr lang="nb-NO" sz="3400" dirty="0"/>
              <a:t>å bruke og samanlikne, analysere og presentere statistisk talmateriale som illustrerer utvikling og variasjon </a:t>
            </a:r>
            <a:r>
              <a:rPr lang="nb-NO" sz="3400" dirty="0" smtClean="0"/>
              <a:t/>
            </a:r>
            <a:br>
              <a:rPr lang="nb-NO" sz="3400" dirty="0" smtClean="0"/>
            </a:br>
            <a:endParaRPr lang="nb-NO" sz="3400" dirty="0" smtClean="0"/>
          </a:p>
          <a:p>
            <a:r>
              <a:rPr lang="nn-NO" sz="3400" dirty="0"/>
              <a:t>å gjennomføre undersøkingar med teljing og rekning, bruke samfunnsfaglege databasar og kritisk tolke talmateriale </a:t>
            </a:r>
            <a:endParaRPr lang="nn-NO" sz="3400" dirty="0" smtClean="0"/>
          </a:p>
          <a:p>
            <a:pPr marL="0" indent="0">
              <a:buNone/>
            </a:pPr>
            <a:endParaRPr lang="nn-NO" sz="3400" dirty="0" smtClean="0"/>
          </a:p>
          <a:p>
            <a:r>
              <a:rPr lang="nb-NO" sz="3400" dirty="0"/>
              <a:t>å bruke målestokk, rekne med tid, og å bruke rekning til å forvalte pengebruk og personlig økonomi </a:t>
            </a:r>
            <a:r>
              <a:rPr lang="nb-NO" sz="3400" dirty="0" smtClean="0"/>
              <a:t/>
            </a:r>
            <a:br>
              <a:rPr lang="nb-NO" sz="3400" dirty="0" smtClean="0"/>
            </a:br>
            <a:endParaRPr lang="nb-NO" sz="3400" dirty="0" smtClean="0"/>
          </a:p>
          <a:p>
            <a:endParaRPr lang="nb-NO" sz="3400" dirty="0" smtClean="0"/>
          </a:p>
          <a:p>
            <a:pPr marL="0" indent="0">
              <a:buNone/>
            </a:pPr>
            <a:r>
              <a:rPr lang="nb-NO" sz="3400" dirty="0"/>
              <a:t>Rekneferdigheitene blir gradvis oppøvde frå å finne og meistre strategiar for teljing, klassifisering, bruk og framstilling av data. Vidare blir evna til å samanfatte, samanlikne og tolke statistisk informasjon </a:t>
            </a:r>
            <a:r>
              <a:rPr lang="nb-NO" sz="3400" dirty="0" smtClean="0"/>
              <a:t>utvikla, og evna </a:t>
            </a:r>
            <a:r>
              <a:rPr lang="nb-NO" sz="3400" dirty="0"/>
              <a:t>til analyse, kritisk bruk og vurdering av data. Arbeid med data som illustrerer utvikling og variasjon ved hjelp av statistiske mål, er sentralt. </a:t>
            </a:r>
            <a:endParaRPr lang="nb-NO" sz="3400" dirty="0" smtClean="0"/>
          </a:p>
          <a:p>
            <a:pPr marL="0" indent="0">
              <a:buNone/>
            </a:pPr>
            <a:endParaRPr lang="nb-NO" sz="3400" dirty="0" smtClean="0"/>
          </a:p>
          <a:p>
            <a:pPr marL="0" indent="0">
              <a:buNone/>
            </a:pPr>
            <a:r>
              <a:rPr lang="nb-NO" sz="3400" i="1" dirty="0"/>
              <a:t>(Fra revidert læreplan, fastsatt som forskrift 21.06.2013)</a:t>
            </a:r>
          </a:p>
          <a:p>
            <a:pPr marL="0" indent="0">
              <a:buNone/>
            </a:pPr>
            <a:endParaRPr lang="nb-NO" sz="3400" i="1" dirty="0" smtClean="0"/>
          </a:p>
          <a:p>
            <a:pPr marL="0" indent="0">
              <a:buNone/>
            </a:pPr>
            <a:endParaRPr lang="nb-NO" sz="1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samfunnsfag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52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Undervisningsopplegg i samfunnsfag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b="1" dirty="0"/>
              <a:t>Hovedområde				</a:t>
            </a:r>
            <a:br>
              <a:rPr lang="nb-NO" b="1" dirty="0"/>
            </a:br>
            <a:r>
              <a:rPr lang="nb-NO" dirty="0" smtClean="0"/>
              <a:t>Samfunnskunnskap</a:t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r>
              <a:rPr lang="nb-NO" b="1" dirty="0" smtClean="0"/>
              <a:t>Kompetansemål etter 10.årssteget</a:t>
            </a:r>
            <a:r>
              <a:rPr lang="nb-NO" b="1" dirty="0"/>
              <a:t/>
            </a:r>
            <a:br>
              <a:rPr lang="nb-NO" b="1" dirty="0"/>
            </a:br>
            <a:r>
              <a:rPr lang="nb-NO" dirty="0" smtClean="0"/>
              <a:t>beskrive </a:t>
            </a:r>
            <a:r>
              <a:rPr lang="nb-NO" dirty="0"/>
              <a:t>utvikling og </a:t>
            </a:r>
            <a:r>
              <a:rPr lang="nb-NO" dirty="0" err="1"/>
              <a:t>konsekvensar</a:t>
            </a:r>
            <a:r>
              <a:rPr lang="nb-NO" dirty="0"/>
              <a:t> av tobakks- og rusmiddelbruk i </a:t>
            </a:r>
            <a:r>
              <a:rPr lang="nb-NO" dirty="0" err="1"/>
              <a:t>Noreg</a:t>
            </a:r>
            <a:r>
              <a:rPr lang="nb-NO" dirty="0"/>
              <a:t> og diskutere </a:t>
            </a:r>
            <a:r>
              <a:rPr lang="nb-NO" dirty="0" err="1"/>
              <a:t>haldningar</a:t>
            </a:r>
            <a:r>
              <a:rPr lang="nb-NO" dirty="0"/>
              <a:t> til rusmiddel </a:t>
            </a:r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Grunnleggende ferdighet regning</a:t>
            </a:r>
            <a:br>
              <a:rPr lang="nb-NO" b="1" dirty="0"/>
            </a:br>
            <a:r>
              <a:rPr lang="nb-NO" dirty="0"/>
              <a:t>å kunne hente inn, arbeide med og vurdere taltilfang om faglege tema, og å framstille dette i tabellar, grafar og figurar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  <a:p>
            <a:pPr marL="0" indent="0">
              <a:buNone/>
            </a:pPr>
            <a:r>
              <a:rPr lang="nb-NO" b="1" dirty="0"/>
              <a:t>Oppgave</a:t>
            </a:r>
            <a:br>
              <a:rPr lang="nb-NO" b="1" dirty="0"/>
            </a:br>
            <a:r>
              <a:rPr lang="nb-NO" dirty="0" smtClean="0"/>
              <a:t>Undersøk utvikling </a:t>
            </a:r>
            <a:r>
              <a:rPr lang="nb-NO" dirty="0"/>
              <a:t>av rusmiddelbruk og </a:t>
            </a:r>
            <a:r>
              <a:rPr lang="nb-NO" dirty="0" smtClean="0"/>
              <a:t>bruk av tobakk </a:t>
            </a:r>
            <a:r>
              <a:rPr lang="nb-NO" dirty="0"/>
              <a:t>i Norge de siste 50 </a:t>
            </a:r>
            <a:r>
              <a:rPr lang="nb-NO" dirty="0" smtClean="0"/>
              <a:t>årene. Legg </a:t>
            </a:r>
            <a:r>
              <a:rPr lang="nb-NO" dirty="0"/>
              <a:t>dette frem ved hjelp av tabeller, </a:t>
            </a:r>
            <a:r>
              <a:rPr lang="nb-NO" dirty="0" smtClean="0"/>
              <a:t>grafer, figurer. Bruk ulike tallformer for å beskrive utviklingen. Reflekter </a:t>
            </a:r>
            <a:r>
              <a:rPr lang="nb-NO" dirty="0"/>
              <a:t>over sammenhengen mellom holdninger og rusmiddelbruk.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samfunnsfag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8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prstClr val="black"/>
                </a:solidFill>
              </a:rPr>
              <a:t>Utviklingsoppgaver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b-NO" dirty="0">
                <a:solidFill>
                  <a:prstClr val="black"/>
                </a:solidFill>
              </a:rPr>
              <a:t>Diskuter og kartlegg hvordan regning i </a:t>
            </a:r>
            <a:r>
              <a:rPr lang="nb-NO" dirty="0" smtClean="0">
                <a:solidFill>
                  <a:prstClr val="black"/>
                </a:solidFill>
              </a:rPr>
              <a:t>samfunnsfag </a:t>
            </a:r>
            <a:r>
              <a:rPr lang="nb-NO" dirty="0">
                <a:solidFill>
                  <a:prstClr val="black"/>
                </a:solidFill>
              </a:rPr>
              <a:t>praktiseres på egen skole.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Ta utgangspunkt i læreplanen for </a:t>
            </a:r>
            <a:r>
              <a:rPr lang="nb-NO" dirty="0" smtClean="0">
                <a:solidFill>
                  <a:prstClr val="black"/>
                </a:solidFill>
              </a:rPr>
              <a:t>samfunnsfag </a:t>
            </a:r>
            <a:r>
              <a:rPr lang="nb-NO" dirty="0">
                <a:solidFill>
                  <a:prstClr val="black"/>
                </a:solidFill>
              </a:rPr>
              <a:t>og lag en oversikt/plan for hvordan arbeid med regning kan integreres i faget med fokus på progresjon i ferdigheten.</a:t>
            </a:r>
          </a:p>
          <a:p>
            <a:r>
              <a:rPr lang="nb-NO" dirty="0"/>
              <a:t>Følg planen i en gitt tidsperiode og reflekter over egen/andres praksis i</a:t>
            </a:r>
            <a:r>
              <a:rPr lang="nb-NO" dirty="0" smtClean="0"/>
              <a:t> </a:t>
            </a:r>
            <a:r>
              <a:rPr lang="nb-NO" dirty="0"/>
              <a:t>team eller i fagseksjon.</a:t>
            </a:r>
          </a:p>
          <a:p>
            <a:r>
              <a:rPr lang="nb-NO" dirty="0"/>
              <a:t>Drøft eventuelle </a:t>
            </a:r>
            <a:r>
              <a:rPr lang="nb-NO" dirty="0" smtClean="0"/>
              <a:t>justeringer av planen.  </a:t>
            </a:r>
            <a:endParaRPr lang="nb-NO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Fagspesifikk regning i samfunnsfag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9FD4F-50BC-4535-8693-729D26AF3E4F}" type="slidenum">
              <a:rPr lang="nb-NO" smtClean="0"/>
              <a:pPr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9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innebærer dette i praksis?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nb-NO" i="1" dirty="0">
                <a:solidFill>
                  <a:prstClr val="black"/>
                </a:solidFill>
              </a:rPr>
              <a:t>Å kunne regne innebærer</a:t>
            </a:r>
            <a:r>
              <a:rPr lang="nb-NO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å gjenkjenne regning i ulike kontekster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å velge holdbare løsningsmetoder og gjennomføre dem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å kommunisere og argumentere for valg som er foretatt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å tolke gyldigheten og rekkevidden av resultatene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å kunne gå tilbake i prosessen for å gjøre nye valg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25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Matematisk kompetanse – </a:t>
            </a:r>
            <a:br>
              <a:rPr lang="nb-NO" dirty="0" smtClean="0"/>
            </a:br>
            <a:r>
              <a:rPr lang="nb-NO" dirty="0" smtClean="0"/>
              <a:t>en forutsetning!</a:t>
            </a:r>
            <a:endParaRPr lang="nb-NO" dirty="0"/>
          </a:p>
        </p:txBody>
      </p:sp>
      <p:pic>
        <p:nvPicPr>
          <p:cNvPr id="4" name="Bilde 1" descr="C:\Users\leer\Dropbox\Tråd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220523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Sylinder 2"/>
          <p:cNvSpPr txBox="1"/>
          <p:nvPr/>
        </p:nvSpPr>
        <p:spPr>
          <a:xfrm>
            <a:off x="1331640" y="2204864"/>
            <a:ext cx="280831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FORSTÅELSE</a:t>
            </a:r>
            <a:br>
              <a:rPr lang="nb-NO" sz="2400" dirty="0" smtClean="0"/>
            </a:b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BEREGNING</a:t>
            </a:r>
            <a:br>
              <a:rPr lang="nb-NO" sz="2400" dirty="0" smtClean="0"/>
            </a:b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ANVENDELSE</a:t>
            </a:r>
            <a:br>
              <a:rPr lang="nb-NO" sz="2400" dirty="0" smtClean="0"/>
            </a:b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RESONNERING</a:t>
            </a:r>
            <a:br>
              <a:rPr lang="nb-NO" sz="2400" dirty="0" smtClean="0"/>
            </a:b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ENGASJEMENT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9256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Hvordan utvikles elevenes regneferdighet?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nb-NO" dirty="0">
                <a:solidFill>
                  <a:prstClr val="black"/>
                </a:solidFill>
              </a:rPr>
              <a:t>Progresjonen i ferdigheten </a:t>
            </a:r>
            <a:r>
              <a:rPr lang="nb-NO" i="1" dirty="0">
                <a:solidFill>
                  <a:prstClr val="black"/>
                </a:solidFill>
              </a:rPr>
              <a:t>å kunne regne </a:t>
            </a:r>
            <a:r>
              <a:rPr lang="nb-NO" dirty="0">
                <a:solidFill>
                  <a:prstClr val="black"/>
                </a:solidFill>
              </a:rPr>
              <a:t>går fra 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å kunne bruke den i konkrete situasjoner til mer sammensatte og abstrakte situasjoner knyttet til ulike fag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å kunne gjenkjenne konkrete situasjoner som kan løses ved regning til å kunne analysere mer kompliserte problemstillinger</a:t>
            </a:r>
          </a:p>
          <a:p>
            <a:pPr lvl="0"/>
            <a:r>
              <a:rPr lang="nb-NO" dirty="0">
                <a:solidFill>
                  <a:prstClr val="black"/>
                </a:solidFill>
              </a:rPr>
              <a:t>å kunne ta i bruk nye begreper og lære nye teknikker og strategier til å kunne velge metoder på en målrettet og effektiv måte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598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 regning i alle fag?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Den grunnleggende ferdigheten å kunne regne er en del av fagkompetansen i alle fag. De grunnleggende ferdighetene er integrert i fagenes kompetansemål, og regning vil dermed være en forutsetning for å nå flere kompetansemål i alle fag. I tillegg er elevene avhengige av regning for å kunne vise sin kompetanse i fagene. </a:t>
            </a:r>
          </a:p>
          <a:p>
            <a:endParaRPr lang="nb-NO" dirty="0"/>
          </a:p>
          <a:p>
            <a:r>
              <a:rPr lang="nb-NO" dirty="0" smtClean="0"/>
              <a:t>Alle </a:t>
            </a:r>
            <a:r>
              <a:rPr lang="nb-NO" dirty="0" smtClean="0"/>
              <a:t>faglærere har </a:t>
            </a:r>
            <a:r>
              <a:rPr lang="nb-NO" dirty="0" smtClean="0"/>
              <a:t>ansvar </a:t>
            </a:r>
            <a:r>
              <a:rPr lang="nb-NO" dirty="0" smtClean="0"/>
              <a:t>for å støtte opp under </a:t>
            </a:r>
            <a:r>
              <a:rPr lang="nb-NO" dirty="0" smtClean="0"/>
              <a:t>elevenes opplæring i den grunnleggende ferdigheten å kunne regne, selv om hovedvekten av</a:t>
            </a:r>
            <a:r>
              <a:rPr lang="nb-NO" dirty="0" smtClean="0"/>
              <a:t> opplæringen kanskje faller på matematikklæreren.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Arbeid </a:t>
            </a:r>
            <a:r>
              <a:rPr lang="nb-NO" dirty="0" smtClean="0"/>
              <a:t>med grunnleggende ferdigheter kan få elevene til å se sammenhenger mellom ulike fag og ikke minst mellom fag og dagligliv.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588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Underveisvurdering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Lærere kan bruke ulike informasjonskilder og vurderingsmåter for å vurdere elevenes kompetanse og utvikling av regneferdigheter </a:t>
            </a:r>
          </a:p>
          <a:p>
            <a:pPr marL="0" indent="0">
              <a:buNone/>
            </a:pPr>
            <a:r>
              <a:rPr lang="nb-NO" sz="2300" dirty="0"/>
              <a:t>       (for eksempel observasjon, dialog og vurdering av produkter i prosess og når de er ferdige).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Elevenes forutsetninger for å utvikle regning som grunnleggende ferdighet kan styrkes dersom elevene</a:t>
            </a:r>
          </a:p>
          <a:p>
            <a:pPr>
              <a:buFontTx/>
              <a:buChar char="-"/>
            </a:pPr>
            <a:r>
              <a:rPr lang="nb-NO" dirty="0"/>
              <a:t>forstår hva de skal lære, og hva som er forventet av dem (jf.§3-1)</a:t>
            </a:r>
          </a:p>
          <a:p>
            <a:pPr>
              <a:buFontTx/>
              <a:buChar char="-"/>
            </a:pPr>
            <a:r>
              <a:rPr lang="nb-NO" dirty="0"/>
              <a:t>får tilbakemeldinger som forteller dem om kvaliteten på 	         arbeidet eller prestasjonen (jf.§3-11)</a:t>
            </a:r>
          </a:p>
          <a:p>
            <a:pPr>
              <a:buFontTx/>
              <a:buChar char="-"/>
            </a:pPr>
            <a:r>
              <a:rPr lang="nb-NO" dirty="0"/>
              <a:t>får råd om hvordan de kan forbedre seg (jf.§3-11)</a:t>
            </a:r>
          </a:p>
          <a:p>
            <a:pPr>
              <a:buFontTx/>
              <a:buChar char="-"/>
            </a:pPr>
            <a:r>
              <a:rPr lang="nb-NO" dirty="0"/>
              <a:t>er involvert i eget læringsarbeid ved blant annet å vurdere eget arbeid og utvikling (jf.§3-12)</a:t>
            </a:r>
          </a:p>
          <a:p>
            <a:pPr marL="0" indent="0">
              <a:buNone/>
            </a:pPr>
            <a:r>
              <a:rPr lang="nb-NO" dirty="0"/>
              <a:t>			</a:t>
            </a:r>
            <a:r>
              <a:rPr lang="nb-NO" i="1" dirty="0"/>
              <a:t>(forskrift til opplæringsloven kap.3)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6483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1868</Words>
  <Application>Microsoft Office PowerPoint</Application>
  <PresentationFormat>Skjermfremvisning (4:3)</PresentationFormat>
  <Paragraphs>346</Paragraphs>
  <Slides>42</Slides>
  <Notes>31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Office-tema</vt:lpstr>
      <vt:lpstr>Den grunnleggende ferdigheten å kunne regne</vt:lpstr>
      <vt:lpstr>Hvorfor regning som grunnleggende ferdighet?</vt:lpstr>
      <vt:lpstr>Eksempler fra hverdagen</vt:lpstr>
      <vt:lpstr>Hvordan er ferdigheten definert?</vt:lpstr>
      <vt:lpstr>Hva innebærer dette i praksis?</vt:lpstr>
      <vt:lpstr>Matematisk kompetanse –  en forutsetning!</vt:lpstr>
      <vt:lpstr>Hvordan utvikles elevenes regneferdighet?</vt:lpstr>
      <vt:lpstr>Hvorfor regning i alle fag?</vt:lpstr>
      <vt:lpstr>Underveisvurdering</vt:lpstr>
      <vt:lpstr>Regning i læreplanen</vt:lpstr>
      <vt:lpstr>Regning i læreplanen</vt:lpstr>
      <vt:lpstr>Regning i læreplanene for fag</vt:lpstr>
      <vt:lpstr>Regning i engelsk</vt:lpstr>
      <vt:lpstr>Undervisningsopplegg i engelsk</vt:lpstr>
      <vt:lpstr>Utviklingsoppgaver</vt:lpstr>
      <vt:lpstr>Regning i kroppsøving</vt:lpstr>
      <vt:lpstr> Undervisningsopplegg i kroppsøving </vt:lpstr>
      <vt:lpstr>Utviklingsoppgaver</vt:lpstr>
      <vt:lpstr>Regning i kunst og håndverk</vt:lpstr>
      <vt:lpstr>Undervisningsopplegg i  kunst og håndverk</vt:lpstr>
      <vt:lpstr>Utviklingsoppgaver</vt:lpstr>
      <vt:lpstr>Regning i matematikk</vt:lpstr>
      <vt:lpstr> Undervisningsopplegg i matematikk </vt:lpstr>
      <vt:lpstr>Utviklingsoppgaver</vt:lpstr>
      <vt:lpstr>Regning i mat og helse</vt:lpstr>
      <vt:lpstr> Undervisningsopplegg i mat og helse </vt:lpstr>
      <vt:lpstr>Utviklingsoppgaver</vt:lpstr>
      <vt:lpstr>Regning i musikk</vt:lpstr>
      <vt:lpstr> Undervisningsopplegg i musikk </vt:lpstr>
      <vt:lpstr>Utviklingsoppgaver</vt:lpstr>
      <vt:lpstr>Regning i naturfag</vt:lpstr>
      <vt:lpstr>Undervisningsopplegg i naturfag</vt:lpstr>
      <vt:lpstr>Utviklingsoppgaver</vt:lpstr>
      <vt:lpstr>Regning i norsk</vt:lpstr>
      <vt:lpstr>Undervisningsopplegg i norsk</vt:lpstr>
      <vt:lpstr>Utviklingsoppgaver</vt:lpstr>
      <vt:lpstr>Regning i RLE</vt:lpstr>
      <vt:lpstr>Undervisningsopplegg i RLE</vt:lpstr>
      <vt:lpstr>Utviklingsoppgaver</vt:lpstr>
      <vt:lpstr>Regning i samfunnsfag</vt:lpstr>
      <vt:lpstr>Undervisningsopplegg i samfunnsfag</vt:lpstr>
      <vt:lpstr>Utviklingsoppgaver</vt:lpstr>
    </vt:vector>
  </TitlesOfParts>
  <Company>Institutt for matematiske fag, 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oppsett</dc:creator>
  <cp:lastModifiedBy>Bård Vinje</cp:lastModifiedBy>
  <cp:revision>39</cp:revision>
  <dcterms:created xsi:type="dcterms:W3CDTF">2012-01-10T15:02:54Z</dcterms:created>
  <dcterms:modified xsi:type="dcterms:W3CDTF">2016-02-03T11:38:58Z</dcterms:modified>
</cp:coreProperties>
</file>