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256" r:id="rId2"/>
    <p:sldId id="515" r:id="rId3"/>
    <p:sldId id="523" r:id="rId4"/>
    <p:sldId id="516" r:id="rId5"/>
    <p:sldId id="522" r:id="rId6"/>
    <p:sldId id="542" r:id="rId7"/>
    <p:sldId id="537" r:id="rId8"/>
    <p:sldId id="538" r:id="rId9"/>
    <p:sldId id="517" r:id="rId10"/>
    <p:sldId id="529" r:id="rId11"/>
    <p:sldId id="528" r:id="rId12"/>
    <p:sldId id="530" r:id="rId13"/>
    <p:sldId id="543" r:id="rId14"/>
    <p:sldId id="532" r:id="rId15"/>
    <p:sldId id="533" r:id="rId16"/>
    <p:sldId id="534" r:id="rId17"/>
    <p:sldId id="518" r:id="rId18"/>
    <p:sldId id="535" r:id="rId19"/>
    <p:sldId id="519" r:id="rId20"/>
    <p:sldId id="541" r:id="rId21"/>
    <p:sldId id="536" r:id="rId22"/>
    <p:sldId id="521" r:id="rId23"/>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963" autoAdjust="0"/>
    <p:restoredTop sz="80149" autoAdjust="0"/>
  </p:normalViewPr>
  <p:slideViewPr>
    <p:cSldViewPr snapToGrid="0" snapToObjects="1">
      <p:cViewPr varScale="1">
        <p:scale>
          <a:sx n="47" d="100"/>
          <a:sy n="47" d="100"/>
        </p:scale>
        <p:origin x="27" y="546"/>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25.02.2021</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25.02.2021</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4</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6</a:t>
            </a:fld>
            <a:endParaRPr lang="nb-NO"/>
          </a:p>
        </p:txBody>
      </p:sp>
    </p:spTree>
    <p:extLst>
      <p:ext uri="{BB962C8B-B14F-4D97-AF65-F5344CB8AC3E}">
        <p14:creationId xmlns:p14="http://schemas.microsoft.com/office/powerpoint/2010/main" val="2633454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9</a:t>
            </a:fld>
            <a:endParaRPr lang="nb-NO"/>
          </a:p>
        </p:txBody>
      </p:sp>
    </p:spTree>
    <p:extLst>
      <p:ext uri="{BB962C8B-B14F-4D97-AF65-F5344CB8AC3E}">
        <p14:creationId xmlns:p14="http://schemas.microsoft.com/office/powerpoint/2010/main" val="67665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13</a:t>
            </a:fld>
            <a:endParaRPr lang="nb-NO"/>
          </a:p>
        </p:txBody>
      </p:sp>
    </p:spTree>
    <p:extLst>
      <p:ext uri="{BB962C8B-B14F-4D97-AF65-F5344CB8AC3E}">
        <p14:creationId xmlns:p14="http://schemas.microsoft.com/office/powerpoint/2010/main" val="4239991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17</a:t>
            </a:fld>
            <a:endParaRPr lang="nb-NO"/>
          </a:p>
        </p:txBody>
      </p:sp>
    </p:spTree>
    <p:extLst>
      <p:ext uri="{BB962C8B-B14F-4D97-AF65-F5344CB8AC3E}">
        <p14:creationId xmlns:p14="http://schemas.microsoft.com/office/powerpoint/2010/main" val="2753265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19</a:t>
            </a:fld>
            <a:endParaRPr lang="nb-NO"/>
          </a:p>
        </p:txBody>
      </p:sp>
    </p:spTree>
    <p:extLst>
      <p:ext uri="{BB962C8B-B14F-4D97-AF65-F5344CB8AC3E}">
        <p14:creationId xmlns:p14="http://schemas.microsoft.com/office/powerpoint/2010/main" val="501329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22</a:t>
            </a:fld>
            <a:endParaRPr lang="nb-NO"/>
          </a:p>
        </p:txBody>
      </p:sp>
    </p:spTree>
    <p:extLst>
      <p:ext uri="{BB962C8B-B14F-4D97-AF65-F5344CB8AC3E}">
        <p14:creationId xmlns:p14="http://schemas.microsoft.com/office/powerpoint/2010/main" val="3729633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25.02.2021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25.02.2021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25.02.2021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25.02.2021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25.02.2021</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6051665" cy="759638"/>
          </a:xfrm>
        </p:spPr>
        <p:txBody>
          <a:bodyPr>
            <a:normAutofit/>
          </a:bodyPr>
          <a:lstStyle/>
          <a:p>
            <a:pPr algn="l"/>
            <a:r>
              <a:rPr lang="nb-NO" dirty="0">
                <a:solidFill>
                  <a:schemeClr val="bg1"/>
                </a:solidFill>
              </a:rPr>
              <a:t>Modul 9 Undervise problemløsing</a:t>
            </a:r>
          </a:p>
        </p:txBody>
      </p:sp>
      <p:sp>
        <p:nvSpPr>
          <p:cNvPr id="3" name="Undertittel 2"/>
          <p:cNvSpPr>
            <a:spLocks noGrp="1"/>
          </p:cNvSpPr>
          <p:nvPr>
            <p:ph type="subTitle" idx="1"/>
          </p:nvPr>
        </p:nvSpPr>
        <p:spPr>
          <a:xfrm>
            <a:off x="581891" y="6154115"/>
            <a:ext cx="6051665" cy="739311"/>
          </a:xfrm>
        </p:spPr>
        <p:txBody>
          <a:bodyPr>
            <a:normAutofit/>
          </a:bodyPr>
          <a:lstStyle/>
          <a:p>
            <a:pPr algn="l"/>
            <a:r>
              <a:rPr lang="nb-NO" dirty="0">
                <a:solidFill>
                  <a:schemeClr val="bg1"/>
                </a:solidFill>
              </a:rPr>
              <a:t>Tidsbruk: 180 minutter + utprøving med elever</a:t>
            </a:r>
          </a:p>
          <a:p>
            <a:pPr algn="l"/>
            <a:endParaRPr lang="nb-NO" dirty="0">
              <a:solidFill>
                <a:schemeClr val="bg1"/>
              </a:solidFill>
            </a:endParaRP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1395669"/>
            <a:ext cx="6979709" cy="2527892"/>
          </a:xfrm>
          <a:prstGeom prst="rect">
            <a:avLst/>
          </a:prstGeom>
          <a:noFill/>
          <a:ln w="9525">
            <a:noFill/>
            <a:miter lim="800000"/>
            <a:headEnd/>
            <a:tailEnd/>
          </a:ln>
        </p:spPr>
        <p:txBody>
          <a:bodyPr rot="0" vert="horz" wrap="square" lIns="91440" tIns="45720" rIns="91440" bIns="45720" anchor="t" anchorCtr="0">
            <a:noAutofit/>
          </a:bodyPr>
          <a:lstStyle/>
          <a:p>
            <a:r>
              <a:rPr lang="nb-NO" sz="2000" i="1" dirty="0" err="1"/>
              <a:t>Læraren</a:t>
            </a:r>
            <a:r>
              <a:rPr lang="nb-NO" sz="2000" i="1" dirty="0"/>
              <a:t> skal </a:t>
            </a:r>
            <a:r>
              <a:rPr lang="nb-NO" sz="2000" i="1" dirty="0" err="1"/>
              <a:t>leggje</a:t>
            </a:r>
            <a:r>
              <a:rPr lang="nb-NO" sz="2000" i="1" dirty="0"/>
              <a:t> til rette for </a:t>
            </a:r>
            <a:r>
              <a:rPr lang="nb-NO" sz="2000" i="1" dirty="0" err="1"/>
              <a:t>elevmedverknad</a:t>
            </a:r>
            <a:r>
              <a:rPr lang="nb-NO" sz="2000" i="1" dirty="0"/>
              <a:t> og stimulere til lærelyst ved at </a:t>
            </a:r>
            <a:r>
              <a:rPr lang="nb-NO" sz="2000" i="1" dirty="0" err="1"/>
              <a:t>elevane</a:t>
            </a:r>
            <a:r>
              <a:rPr lang="nb-NO" sz="2000" i="1" dirty="0"/>
              <a:t> får utforske matematikk og løyse matematiske problem gjennom å </a:t>
            </a:r>
            <a:r>
              <a:rPr lang="nb-NO" sz="2000" i="1" dirty="0" err="1"/>
              <a:t>vere</a:t>
            </a:r>
            <a:r>
              <a:rPr lang="nb-NO" sz="2000" i="1" dirty="0"/>
              <a:t> kreative, resonnere og reflektere.</a:t>
            </a:r>
            <a:r>
              <a:rPr lang="nb-NO" sz="2000" dirty="0"/>
              <a:t> </a:t>
            </a:r>
          </a:p>
          <a:p>
            <a:endParaRPr lang="nb-NO" sz="2000" dirty="0"/>
          </a:p>
          <a:p>
            <a:r>
              <a:rPr lang="nn-NO" sz="2000" dirty="0"/>
              <a:t>(Utdanningsdirektoratet, 2020)</a:t>
            </a:r>
            <a:endParaRPr lang="nb-NO" sz="2000" dirty="0"/>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Aktiviteten </a:t>
            </a:r>
            <a:r>
              <a:rPr lang="nb-NO" i="1" dirty="0"/>
              <a:t>Problemløsing</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229600" cy="4409165"/>
          </a:xfrm>
        </p:spPr>
        <p:txBody>
          <a:bodyPr>
            <a:normAutofit fontScale="92500" lnSpcReduction="10000"/>
          </a:bodyPr>
          <a:lstStyle/>
          <a:p>
            <a:pPr marL="0" indent="0">
              <a:buNone/>
            </a:pPr>
            <a:r>
              <a:rPr lang="nb-NO" dirty="0"/>
              <a:t>Gå sammen i grupper på 6-10 personer. </a:t>
            </a:r>
          </a:p>
          <a:p>
            <a:pPr marL="0" indent="0">
              <a:buNone/>
            </a:pPr>
            <a:r>
              <a:rPr lang="nb-NO" dirty="0"/>
              <a:t>Bruk </a:t>
            </a:r>
            <a:r>
              <a:rPr lang="nb-NO" i="1" dirty="0"/>
              <a:t>Undervisningsnotat Modul 9 </a:t>
            </a:r>
            <a:r>
              <a:rPr lang="nb-NO" dirty="0"/>
              <a:t>og planlegg aktiviteten </a:t>
            </a:r>
            <a:r>
              <a:rPr lang="nb-NO" i="1" dirty="0"/>
              <a:t>Mortens klinkekuler </a:t>
            </a:r>
            <a:r>
              <a:rPr lang="nb-NO" dirty="0"/>
              <a:t>med utgangspunkt i fem praksiser.</a:t>
            </a:r>
            <a:br>
              <a:rPr lang="nb-NO" dirty="0"/>
            </a:br>
            <a:r>
              <a:rPr lang="nb-NO" dirty="0"/>
              <a:t>Diskuter de ulike momentene i undervisningsnotatet og bli enig om et felles notat. </a:t>
            </a:r>
          </a:p>
          <a:p>
            <a:pPr marL="0" lvl="0" indent="0">
              <a:buNone/>
            </a:pPr>
            <a:r>
              <a:rPr lang="nb-NO" dirty="0"/>
              <a:t>Tenk gjennom</a:t>
            </a:r>
          </a:p>
          <a:p>
            <a:pPr lvl="0"/>
            <a:r>
              <a:rPr lang="nb-NO" dirty="0"/>
              <a:t>hvilke strategier elevene kan komme til å bruke</a:t>
            </a:r>
          </a:p>
          <a:p>
            <a:pPr lvl="0"/>
            <a:r>
              <a:rPr lang="nb-NO" dirty="0"/>
              <a:t>hvilke representasjoner dere vil tilby</a:t>
            </a:r>
          </a:p>
          <a:p>
            <a:pPr lvl="0"/>
            <a:r>
              <a:rPr lang="nb-NO" dirty="0"/>
              <a:t>hvordan samtaletrekkene </a:t>
            </a:r>
            <a:r>
              <a:rPr lang="nb-NO" i="1" dirty="0"/>
              <a:t>Resonnere og Tilføye </a:t>
            </a:r>
            <a:r>
              <a:rPr lang="nb-NO" dirty="0"/>
              <a:t>kan bidra til å forstå hva elevene tenker og hjelpe dem videre</a:t>
            </a:r>
          </a:p>
          <a:p>
            <a:pPr lvl="0"/>
            <a:r>
              <a:rPr lang="nb-NO" dirty="0"/>
              <a:t>hvordan strategien </a:t>
            </a:r>
            <a:r>
              <a:rPr lang="nb-NO" i="1" dirty="0"/>
              <a:t>Arbeide baklengs</a:t>
            </a:r>
            <a:r>
              <a:rPr lang="nb-NO" dirty="0"/>
              <a:t> skal oppsummeres i slutten av samtalen</a:t>
            </a:r>
          </a:p>
        </p:txBody>
      </p:sp>
    </p:spTree>
    <p:extLst>
      <p:ext uri="{BB962C8B-B14F-4D97-AF65-F5344CB8AC3E}">
        <p14:creationId xmlns:p14="http://schemas.microsoft.com/office/powerpoint/2010/main" val="229094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 </a:t>
            </a:r>
            <a:r>
              <a:rPr lang="nb-NO" i="1" dirty="0"/>
              <a:t>Mortens klinkekuler</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087360" cy="4327885"/>
          </a:xfrm>
        </p:spPr>
        <p:txBody>
          <a:bodyPr>
            <a:normAutofit/>
          </a:bodyPr>
          <a:lstStyle/>
          <a:p>
            <a:pPr marL="0" indent="0">
              <a:buNone/>
            </a:pPr>
            <a:r>
              <a:rPr lang="nb-NO" dirty="0"/>
              <a:t>Det kan være vanskelig for elevene å vite hvordan de skal angripe problemet. En løsning kan være å prøve noe og se hvordan det går. Om forsøket mislykkes, må de prøve på nytt. </a:t>
            </a:r>
          </a:p>
          <a:p>
            <a:pPr marL="0" indent="0">
              <a:buNone/>
            </a:pPr>
            <a:r>
              <a:rPr lang="nb-NO" dirty="0"/>
              <a:t>Å arbeide baklengs og deretter sjekke om løsningen stemmer vil være en effektiv måte å løse problemet på. Elevene må utfordres på hvordan de vil </a:t>
            </a:r>
            <a:r>
              <a:rPr lang="nb-NO" dirty="0" err="1"/>
              <a:t>skriftliggjøre</a:t>
            </a:r>
            <a:r>
              <a:rPr lang="nb-NO" dirty="0"/>
              <a:t> tenkingen sin og begrunne hvorfor de bruker motsatte regnearter når de arbeider baklengs. </a:t>
            </a:r>
          </a:p>
          <a:p>
            <a:pPr marL="0" indent="0">
              <a:buNone/>
            </a:pPr>
            <a:endParaRPr lang="nb-NO" dirty="0"/>
          </a:p>
        </p:txBody>
      </p:sp>
    </p:spTree>
    <p:extLst>
      <p:ext uri="{BB962C8B-B14F-4D97-AF65-F5344CB8AC3E}">
        <p14:creationId xmlns:p14="http://schemas.microsoft.com/office/powerpoint/2010/main" val="554718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fortsetter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Alle deltakerne noterer det dere blir enige om i undervisningsnotatet. La én av deltakerne passe tiden, slik at dere får god tid til å drøfte alle fasene i undervisningsøkta.</a:t>
            </a:r>
            <a:br>
              <a:rPr lang="nb-NO" dirty="0"/>
            </a:br>
            <a:endParaRPr lang="nb-NO" dirty="0"/>
          </a:p>
          <a:p>
            <a:pPr marL="0" indent="0">
              <a:buNone/>
            </a:pPr>
            <a:r>
              <a:rPr lang="nb-NO" dirty="0"/>
              <a:t>Velg til slutt hvem av dere som skal lede en øving mens kollegene er «elever». </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4. Øving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2872013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Øve med kolleger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p:txBody>
          <a:bodyPr>
            <a:normAutofit/>
          </a:bodyPr>
          <a:lstStyle/>
          <a:p>
            <a:pPr marL="0" indent="0">
              <a:buNone/>
            </a:pPr>
            <a:r>
              <a:rPr lang="nb-NO" dirty="0"/>
              <a:t>Deltakerne i planleggingsgruppen øver på aktiviteten. En eller to deltakere har rollen som lærer, resten er «elever». «Læreren» følger undervisningsnotatet og gjennomfører aktiviteten slik gruppen har planlagt. Undervisningsnotatet kan justeres etter erfaringene dere gjør under øvingen. </a:t>
            </a:r>
          </a:p>
          <a:p>
            <a:endParaRPr lang="nb-NO" dirty="0"/>
          </a:p>
        </p:txBody>
      </p:sp>
    </p:spTree>
    <p:extLst>
      <p:ext uri="{BB962C8B-B14F-4D97-AF65-F5344CB8AC3E}">
        <p14:creationId xmlns:p14="http://schemas.microsoft.com/office/powerpoint/2010/main" val="1568957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Time-Out</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165325"/>
          </a:xfrm>
        </p:spPr>
        <p:txBody>
          <a:bodyPr>
            <a:normAutofit/>
          </a:bodyPr>
          <a:lstStyle/>
          <a:p>
            <a:pPr marL="0" indent="0">
              <a:buNone/>
            </a:pPr>
            <a:r>
              <a:rPr lang="nb-NO" dirty="0"/>
              <a:t>Både «læreren» og «elevene» kan be om Time-Out. Da tar dere et kort avbrekk for å avklare viktige spørsmål eller minne om ting gruppen er blitt enige om under planleggingen. </a:t>
            </a:r>
            <a:br>
              <a:rPr lang="nb-NO" dirty="0"/>
            </a:br>
            <a:endParaRPr lang="nb-NO" dirty="0"/>
          </a:p>
          <a:p>
            <a:pPr marL="0" indent="0">
              <a:buNone/>
            </a:pPr>
            <a:r>
              <a:rPr lang="nb-NO" dirty="0"/>
              <a:t>Det kan for eksempel dreie seg om hvordan dere vil</a:t>
            </a:r>
          </a:p>
          <a:p>
            <a:pPr lvl="0"/>
            <a:r>
              <a:rPr lang="nb-NO" dirty="0"/>
              <a:t>gi respons til elevenes innspill</a:t>
            </a:r>
          </a:p>
          <a:p>
            <a:pPr lvl="0"/>
            <a:r>
              <a:rPr lang="nb-NO" dirty="0"/>
              <a:t>få elevene til å lytte til hverandre og gi respons på medelevenes innspill</a:t>
            </a:r>
          </a:p>
          <a:p>
            <a:pPr lvl="0"/>
            <a:r>
              <a:rPr lang="nb-NO" dirty="0"/>
              <a:t>vurdere elevenes strategier, representasjoner og språkbruk</a:t>
            </a:r>
          </a:p>
        </p:txBody>
      </p:sp>
    </p:spTree>
    <p:extLst>
      <p:ext uri="{BB962C8B-B14F-4D97-AF65-F5344CB8AC3E}">
        <p14:creationId xmlns:p14="http://schemas.microsoft.com/office/powerpoint/2010/main" val="28152999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Tips til utprøvingen</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lvl="0" indent="0">
              <a:buNone/>
            </a:pPr>
            <a:r>
              <a:rPr lang="nb-NO" dirty="0"/>
              <a:t>Opplegget skal prøves ut med elever før dere møtes til oppsummering av utprøvingen.</a:t>
            </a:r>
          </a:p>
          <a:p>
            <a:pPr marL="0" lvl="0" indent="0">
              <a:buNone/>
            </a:pPr>
            <a:endParaRPr lang="nb-NO" dirty="0"/>
          </a:p>
          <a:p>
            <a:pPr marL="0" lvl="0" indent="0">
              <a:buNone/>
            </a:pPr>
            <a:r>
              <a:rPr lang="nb-NO" dirty="0"/>
              <a:t>Læringsutbyttet for lærerne vil bli bedre om (deler av) planleggingsgruppen deltar når opplegget prøves ut med elevene. </a:t>
            </a:r>
          </a:p>
          <a:p>
            <a:pPr marL="0" lvl="0" indent="0">
              <a:buNone/>
            </a:pPr>
            <a:endParaRPr lang="nb-NO" dirty="0"/>
          </a:p>
          <a:p>
            <a:pPr marL="0" lvl="0" indent="0">
              <a:buNone/>
            </a:pPr>
            <a:r>
              <a:rPr lang="nb-NO" dirty="0"/>
              <a:t>Time-out kan også bli benyttet under utprøvingen.</a:t>
            </a:r>
          </a:p>
        </p:txBody>
      </p:sp>
    </p:spTree>
    <p:extLst>
      <p:ext uri="{BB962C8B-B14F-4D97-AF65-F5344CB8AC3E}">
        <p14:creationId xmlns:p14="http://schemas.microsoft.com/office/powerpoint/2010/main" val="3010719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5. Utprøving med elever</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a:extLst>
              <a:ext uri="{FF2B5EF4-FFF2-40B4-BE49-F238E27FC236}">
                <a16:creationId xmlns:a16="http://schemas.microsoft.com/office/drawing/2014/main" id="{406F5372-45B8-425E-A627-6ADD0F5AE5F6}"/>
              </a:ext>
            </a:extLst>
          </p:cNvPr>
          <p:cNvPicPr>
            <a:picLocks noChangeAspect="1"/>
          </p:cNvPicPr>
          <p:nvPr/>
        </p:nvPicPr>
        <p:blipFill>
          <a:blip r:embed="rId4"/>
          <a:stretch>
            <a:fillRect/>
          </a:stretch>
        </p:blipFill>
        <p:spPr>
          <a:xfrm>
            <a:off x="3007116" y="1629000"/>
            <a:ext cx="3129765" cy="3600000"/>
          </a:xfrm>
          <a:prstGeom prst="rect">
            <a:avLst/>
          </a:prstGeom>
        </p:spPr>
      </p:pic>
    </p:spTree>
    <p:extLst>
      <p:ext uri="{BB962C8B-B14F-4D97-AF65-F5344CB8AC3E}">
        <p14:creationId xmlns:p14="http://schemas.microsoft.com/office/powerpoint/2010/main" val="4070302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65B214-BDCB-45B6-880C-A50AAC69BFA5}"/>
              </a:ext>
            </a:extLst>
          </p:cNvPr>
          <p:cNvSpPr>
            <a:spLocks noGrp="1"/>
          </p:cNvSpPr>
          <p:nvPr>
            <p:ph type="title"/>
          </p:nvPr>
        </p:nvSpPr>
        <p:spPr>
          <a:xfrm>
            <a:off x="457200" y="541233"/>
            <a:ext cx="8229600" cy="927310"/>
          </a:xfrm>
        </p:spPr>
        <p:txBody>
          <a:bodyPr/>
          <a:lstStyle/>
          <a:p>
            <a:r>
              <a:rPr lang="nb-NO" dirty="0"/>
              <a:t>Utprøving med elever</a:t>
            </a:r>
          </a:p>
        </p:txBody>
      </p:sp>
      <p:sp>
        <p:nvSpPr>
          <p:cNvPr id="3" name="Plassholder for innhold 2">
            <a:extLst>
              <a:ext uri="{FF2B5EF4-FFF2-40B4-BE49-F238E27FC236}">
                <a16:creationId xmlns:a16="http://schemas.microsoft.com/office/drawing/2014/main" id="{6C681C38-3BA6-40B7-AD6E-676D5E71E3C4}"/>
              </a:ext>
            </a:extLst>
          </p:cNvPr>
          <p:cNvSpPr>
            <a:spLocks noGrp="1"/>
          </p:cNvSpPr>
          <p:nvPr>
            <p:ph idx="1"/>
          </p:nvPr>
        </p:nvSpPr>
        <p:spPr>
          <a:xfrm>
            <a:off x="457200" y="1554480"/>
            <a:ext cx="8229600" cy="4959531"/>
          </a:xfrm>
        </p:spPr>
        <p:txBody>
          <a:bodyPr>
            <a:normAutofit fontScale="92500" lnSpcReduction="20000"/>
          </a:bodyPr>
          <a:lstStyle/>
          <a:p>
            <a:pPr marL="0" indent="0">
              <a:lnSpc>
                <a:spcPct val="107000"/>
              </a:lnSpc>
              <a:spcAft>
                <a:spcPts val="800"/>
              </a:spcAft>
              <a:buNone/>
            </a:pPr>
            <a:r>
              <a:rPr lang="nb-NO" dirty="0"/>
              <a:t>Bruk undervisningsnotatet og gjennomfør aktiviteten slik gruppen har planlagt. </a:t>
            </a:r>
          </a:p>
          <a:p>
            <a:pPr marL="0" indent="0">
              <a:lnSpc>
                <a:spcPct val="107000"/>
              </a:lnSpc>
              <a:spcAft>
                <a:spcPts val="800"/>
              </a:spcAft>
              <a:buNone/>
            </a:pPr>
            <a:r>
              <a:rPr lang="nb-NO" dirty="0"/>
              <a:t>Bruk Time-Out om dere er flere sammen om utprøvingen. </a:t>
            </a:r>
          </a:p>
          <a:p>
            <a:pPr marL="0" indent="0">
              <a:lnSpc>
                <a:spcPct val="107000"/>
              </a:lnSpc>
              <a:spcAft>
                <a:spcPts val="800"/>
              </a:spcAft>
              <a:buNone/>
            </a:pPr>
            <a:r>
              <a:rPr lang="nb-NO" dirty="0"/>
              <a:t>Dere kan for eksempel diskutere hvordan dere skal få elevene videre i prosessen.</a:t>
            </a:r>
          </a:p>
          <a:p>
            <a:pPr>
              <a:lnSpc>
                <a:spcPct val="107000"/>
              </a:lnSpc>
              <a:spcAft>
                <a:spcPts val="800"/>
              </a:spcAft>
            </a:pPr>
            <a:endParaRPr lang="nb-N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nb-NO" dirty="0"/>
              <a:t>Dokumentasjon</a:t>
            </a:r>
          </a:p>
          <a:p>
            <a:pPr>
              <a:lnSpc>
                <a:spcPct val="107000"/>
              </a:lnSpc>
              <a:spcAft>
                <a:spcPts val="800"/>
              </a:spcAft>
            </a:pPr>
            <a:r>
              <a:rPr lang="nb-NO" dirty="0"/>
              <a:t>Bruk gjerne mobil og ta lydopptak under gjennomføringen.</a:t>
            </a:r>
          </a:p>
          <a:p>
            <a:pPr lvl="0"/>
            <a:r>
              <a:rPr lang="nb-NO" dirty="0"/>
              <a:t>Noter etter utprøvingen hva du mener du lyktes med og hva som var utfordrende.</a:t>
            </a:r>
          </a:p>
          <a:p>
            <a:pPr lvl="0"/>
            <a:r>
              <a:rPr lang="nb-NO" dirty="0"/>
              <a:t>Ta bilde av det tavlene/plakatene etter at aktiviteten er prøvd ut</a:t>
            </a:r>
          </a:p>
          <a:p>
            <a:endParaRPr lang="nb-NO" dirty="0"/>
          </a:p>
          <a:p>
            <a:pPr marL="0" indent="0">
              <a:buNone/>
            </a:pPr>
            <a:r>
              <a:rPr lang="nb-NO" dirty="0"/>
              <a:t>Er dere flere sammen bør dere lage et felles notat.</a:t>
            </a:r>
          </a:p>
          <a:p>
            <a:pPr lvl="0"/>
            <a:endParaRPr lang="nb-NO" dirty="0"/>
          </a:p>
          <a:p>
            <a:endParaRPr lang="nb-NO" dirty="0"/>
          </a:p>
        </p:txBody>
      </p:sp>
    </p:spTree>
    <p:extLst>
      <p:ext uri="{BB962C8B-B14F-4D97-AF65-F5344CB8AC3E}">
        <p14:creationId xmlns:p14="http://schemas.microsoft.com/office/powerpoint/2010/main" val="1023416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6. Vurdering/refleksjon</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79" y="1629000"/>
            <a:ext cx="2975439" cy="3600000"/>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p:txBody>
          <a:bodyPr/>
          <a:lstStyle/>
          <a:p>
            <a:pPr marL="0" indent="0">
              <a:buNone/>
            </a:pPr>
            <a:r>
              <a:rPr lang="nb-NO" dirty="0"/>
              <a:t>Denne modulen legger spesielt vekt på</a:t>
            </a:r>
          </a:p>
          <a:p>
            <a:pPr lvl="0"/>
            <a:r>
              <a:rPr lang="nb-NO" dirty="0"/>
              <a:t>kjerneelementet </a:t>
            </a:r>
            <a:r>
              <a:rPr lang="nb-NO" i="1" dirty="0"/>
              <a:t>Utforsking og problemløsing </a:t>
            </a:r>
            <a:endParaRPr lang="nb-NO" dirty="0"/>
          </a:p>
          <a:p>
            <a:pPr lvl="0"/>
            <a:r>
              <a:rPr lang="nb-NO" dirty="0"/>
              <a:t>samtaletypen </a:t>
            </a:r>
            <a:r>
              <a:rPr lang="nb-NO" i="1" dirty="0"/>
              <a:t>Hva er best og hvorfor?</a:t>
            </a:r>
            <a:endParaRPr lang="nb-NO" dirty="0"/>
          </a:p>
          <a:p>
            <a:pPr lvl="0"/>
            <a:r>
              <a:rPr lang="nb-NO" dirty="0"/>
              <a:t>samtaletrekkene </a:t>
            </a:r>
            <a:r>
              <a:rPr lang="nb-NO" i="1" dirty="0"/>
              <a:t>Resonnere og Tilføye </a:t>
            </a:r>
            <a:endParaRPr lang="nb-NO" dirty="0"/>
          </a:p>
          <a:p>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grupper</a:t>
            </a:r>
            <a:br>
              <a:rPr lang="nb-NO" dirty="0"/>
            </a:br>
            <a:r>
              <a:rPr lang="nb-NO" sz="2000" dirty="0"/>
              <a:t>(20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4"/>
            <a:ext cx="8229600" cy="4571725"/>
          </a:xfrm>
        </p:spPr>
        <p:txBody>
          <a:bodyPr>
            <a:normAutofit lnSpcReduction="10000"/>
          </a:bodyPr>
          <a:lstStyle/>
          <a:p>
            <a:pPr marL="0" indent="0">
              <a:buNone/>
            </a:pPr>
            <a:r>
              <a:rPr lang="nb-NO" dirty="0"/>
              <a:t>Deltakerne deler erfaringene fra utprøvingen i planleggingsgruppene. Ta runden slik at alle får presentere sine tanker og erfaringer. </a:t>
            </a:r>
          </a:p>
          <a:p>
            <a:pPr marL="342900" lvl="0" indent="-342900">
              <a:lnSpc>
                <a:spcPct val="107000"/>
              </a:lnSpc>
              <a:buSzPts val="1000"/>
              <a:buFont typeface="Symbol" panose="05050102010706020507" pitchFamily="18" charset="2"/>
              <a:buChar char=""/>
              <a:tabLst>
                <a:tab pos="457200" algn="l"/>
              </a:tabLst>
            </a:pPr>
            <a:r>
              <a:rPr lang="nb-NO" dirty="0"/>
              <a:t>Hvordan viste elevene forståelse for bruk av motsatte regnearter når de regner baklengs?</a:t>
            </a:r>
          </a:p>
          <a:p>
            <a:pPr marL="342900" lvl="0" indent="-342900">
              <a:lnSpc>
                <a:spcPct val="107000"/>
              </a:lnSpc>
              <a:buSzPts val="1000"/>
              <a:buFont typeface="Symbol" panose="05050102010706020507" pitchFamily="18" charset="2"/>
              <a:buChar char=""/>
              <a:tabLst>
                <a:tab pos="457200" algn="l"/>
              </a:tabLst>
            </a:pPr>
            <a:r>
              <a:rPr lang="nb-NO" dirty="0"/>
              <a:t>Hvordan fungerte oppsummeringen med fokus på strategien Arbeide baklengs? Vær konkret.</a:t>
            </a:r>
          </a:p>
          <a:p>
            <a:pPr marL="342900" lvl="0" indent="-342900">
              <a:lnSpc>
                <a:spcPct val="107000"/>
              </a:lnSpc>
              <a:spcAft>
                <a:spcPts val="800"/>
              </a:spcAft>
              <a:buSzPts val="1000"/>
              <a:buFont typeface="Symbol" panose="05050102010706020507" pitchFamily="18" charset="2"/>
              <a:buChar char=""/>
              <a:tabLst>
                <a:tab pos="457200" algn="l"/>
              </a:tabLst>
            </a:pPr>
            <a:r>
              <a:rPr lang="nb-NO" dirty="0"/>
              <a:t>Gjennomførte dere aktiviteten slik dere planla? Hva skyldes eventuelle avvik?</a:t>
            </a:r>
          </a:p>
          <a:p>
            <a:pPr marL="0" indent="0">
              <a:buNone/>
            </a:pPr>
            <a:r>
              <a:rPr lang="nb-NO" dirty="0"/>
              <a:t>Hver gruppe noterer to-tre momenter dere vil dele med resten av kollegiet.</a:t>
            </a:r>
          </a:p>
        </p:txBody>
      </p:sp>
    </p:spTree>
    <p:extLst>
      <p:ext uri="{BB962C8B-B14F-4D97-AF65-F5344CB8AC3E}">
        <p14:creationId xmlns:p14="http://schemas.microsoft.com/office/powerpoint/2010/main" val="2786939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plenum</a:t>
            </a:r>
            <a:br>
              <a:rPr lang="nb-NO" dirty="0"/>
            </a:br>
            <a:r>
              <a:rPr lang="nb-NO" sz="2000" dirty="0"/>
              <a:t>(10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407919"/>
            <a:ext cx="8229600" cy="4062549"/>
          </a:xfrm>
        </p:spPr>
        <p:txBody>
          <a:bodyPr>
            <a:normAutofit/>
          </a:bodyPr>
          <a:lstStyle/>
          <a:p>
            <a:pPr marL="0" indent="0">
              <a:buNone/>
            </a:pPr>
            <a:r>
              <a:rPr lang="nb-NO" dirty="0"/>
              <a:t>Hver gruppe deler momentene dere har valgt med kollegene.</a:t>
            </a:r>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Neste modul</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0" y="1394410"/>
            <a:ext cx="9144000" cy="4069180"/>
          </a:xfrm>
          <a:prstGeom prst="rect">
            <a:avLst/>
          </a:prstGeom>
        </p:spPr>
      </p:pic>
      <p:sp>
        <p:nvSpPr>
          <p:cNvPr id="6" name="Rektangel 5">
            <a:extLst>
              <a:ext uri="{FF2B5EF4-FFF2-40B4-BE49-F238E27FC236}">
                <a16:creationId xmlns:a16="http://schemas.microsoft.com/office/drawing/2014/main" id="{F4A8DC6F-22C1-4013-AFF7-DD8DAA58DF3D}"/>
              </a:ext>
            </a:extLst>
          </p:cNvPr>
          <p:cNvSpPr/>
          <p:nvPr/>
        </p:nvSpPr>
        <p:spPr>
          <a:xfrm>
            <a:off x="3966742" y="3349478"/>
            <a:ext cx="3807132" cy="553998"/>
          </a:xfrm>
          <a:prstGeom prst="rect">
            <a:avLst/>
          </a:prstGeom>
        </p:spPr>
        <p:txBody>
          <a:bodyPr wrap="none">
            <a:spAutoFit/>
          </a:bodyPr>
          <a:lstStyle/>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Modul 10 Resonnering </a:t>
            </a:r>
          </a:p>
        </p:txBody>
      </p:sp>
    </p:spTree>
    <p:extLst>
      <p:ext uri="{BB962C8B-B14F-4D97-AF65-F5344CB8AC3E}">
        <p14:creationId xmlns:p14="http://schemas.microsoft.com/office/powerpoint/2010/main" val="15762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planlegge for at elevene engasjerer seg i en problemløsingsoppgave</a:t>
            </a:r>
          </a:p>
          <a:p>
            <a:pPr lvl="0"/>
            <a:r>
              <a:rPr lang="nb-NO" dirty="0"/>
              <a:t>undersøke hvordan de kan vurdere elevenes forståelse av problemløsingsstrategien </a:t>
            </a:r>
            <a:r>
              <a:rPr lang="nb-NO" i="1" dirty="0"/>
              <a:t>Arbeide baklengs</a:t>
            </a:r>
            <a:endParaRPr lang="nb-NO" dirty="0"/>
          </a:p>
          <a:p>
            <a:pPr lvl="0"/>
            <a:r>
              <a:rPr lang="nb-NO" dirty="0"/>
              <a:t>legge vekt på samtaletrekkene </a:t>
            </a:r>
            <a:r>
              <a:rPr lang="nb-NO" i="1" dirty="0"/>
              <a:t>Resonnere</a:t>
            </a:r>
            <a:r>
              <a:rPr lang="nb-NO" dirty="0"/>
              <a:t> og</a:t>
            </a:r>
            <a:r>
              <a:rPr lang="nb-NO" i="1" dirty="0"/>
              <a:t> Tilføye</a:t>
            </a:r>
            <a:endParaRPr lang="nb-NO" dirty="0"/>
          </a:p>
          <a:p>
            <a:endParaRPr lang="nb-NO" dirty="0"/>
          </a:p>
        </p:txBody>
      </p:sp>
    </p:spTree>
    <p:extLst>
      <p:ext uri="{BB962C8B-B14F-4D97-AF65-F5344CB8AC3E}">
        <p14:creationId xmlns:p14="http://schemas.microsoft.com/office/powerpoint/2010/main" val="276066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1. Forberedelse</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Les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409165"/>
          </a:xfrm>
        </p:spPr>
        <p:txBody>
          <a:bodyPr>
            <a:normAutofit lnSpcReduction="10000"/>
          </a:bodyPr>
          <a:lstStyle/>
          <a:p>
            <a:pPr marL="0" indent="0">
              <a:buNone/>
            </a:pPr>
            <a:r>
              <a:rPr lang="nb-NO" dirty="0"/>
              <a:t>Individuelt.</a:t>
            </a:r>
          </a:p>
          <a:p>
            <a:pPr marL="0" indent="0">
              <a:buNone/>
            </a:pPr>
            <a:r>
              <a:rPr lang="nb-NO" dirty="0"/>
              <a:t>Les artikkelen </a:t>
            </a:r>
            <a:r>
              <a:rPr lang="nb-NO" i="1" dirty="0"/>
              <a:t>Å undervise matematisk problemløsing.</a:t>
            </a:r>
            <a:r>
              <a:rPr lang="nb-NO" dirty="0"/>
              <a:t> </a:t>
            </a:r>
            <a:br>
              <a:rPr lang="nb-NO" dirty="0"/>
            </a:br>
            <a:r>
              <a:rPr lang="nb-NO" dirty="0"/>
              <a:t>Noter tre momenter du ønsker å diskutere med kollegene.</a:t>
            </a:r>
          </a:p>
          <a:p>
            <a:pPr marL="0" lvl="0" indent="0">
              <a:buNone/>
            </a:pPr>
            <a:endParaRPr lang="nb-NO" dirty="0"/>
          </a:p>
          <a:p>
            <a:pPr marL="0" indent="0">
              <a:buNone/>
            </a:pPr>
            <a:r>
              <a:rPr lang="nb-NO" dirty="0"/>
              <a:t>Tenk gjennom og konkretiser:</a:t>
            </a:r>
          </a:p>
          <a:p>
            <a:pPr lvl="0"/>
            <a:r>
              <a:rPr lang="nb-NO" dirty="0"/>
              <a:t>Har du planlagt undervisning med bevisst fokus på problemløsingsstrategier?</a:t>
            </a:r>
          </a:p>
          <a:p>
            <a:pPr lvl="0"/>
            <a:r>
              <a:rPr lang="nb-NO" dirty="0"/>
              <a:t>På hvilken måte har du eventuelt gjennomført slik undervisning?</a:t>
            </a:r>
          </a:p>
          <a:p>
            <a:pPr marL="0" lvl="0" indent="0">
              <a:buNone/>
            </a:pPr>
            <a:endParaRPr lang="nb-NO" dirty="0"/>
          </a:p>
          <a:p>
            <a:pPr marL="0" indent="0">
              <a:buNone/>
            </a:pPr>
            <a:r>
              <a:rPr lang="nb-NO" dirty="0"/>
              <a:t>Ta notatene med til diskusjon i gruppe/plenum.</a:t>
            </a:r>
          </a:p>
          <a:p>
            <a:pPr marL="0" indent="0">
              <a:buNone/>
            </a:pPr>
            <a:endParaRPr lang="nb-NO" dirty="0"/>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12. Diskusjon av teori</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3" name="Bilde 2">
            <a:extLst>
              <a:ext uri="{FF2B5EF4-FFF2-40B4-BE49-F238E27FC236}">
                <a16:creationId xmlns:a16="http://schemas.microsoft.com/office/drawing/2014/main" id="{23F9B173-3215-4C63-A275-DF62B03EF6AA}"/>
              </a:ext>
            </a:extLst>
          </p:cNvPr>
          <p:cNvPicPr>
            <a:picLocks noChangeAspect="1"/>
          </p:cNvPicPr>
          <p:nvPr/>
        </p:nvPicPr>
        <p:blipFill>
          <a:blip r:embed="rId4"/>
          <a:stretch>
            <a:fillRect/>
          </a:stretch>
        </p:blipFill>
        <p:spPr>
          <a:xfrm>
            <a:off x="3084447" y="1627476"/>
            <a:ext cx="2975106" cy="3603048"/>
          </a:xfrm>
          <a:prstGeom prst="rect">
            <a:avLst/>
          </a:prstGeom>
        </p:spPr>
      </p:pic>
    </p:spTree>
    <p:extLst>
      <p:ext uri="{BB962C8B-B14F-4D97-AF65-F5344CB8AC3E}">
        <p14:creationId xmlns:p14="http://schemas.microsoft.com/office/powerpoint/2010/main" val="2668937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grupper</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err="1"/>
              <a:t>GrDen</a:t>
            </a:r>
            <a:r>
              <a:rPr lang="nb-NO" dirty="0"/>
              <a:t>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156790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artikkelen i plenum</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a:xfrm>
            <a:off x="457200" y="2336800"/>
            <a:ext cx="8229600" cy="3682074"/>
          </a:xfrm>
        </p:spPr>
        <p:txBody>
          <a:bodyPr>
            <a:normAutofit/>
          </a:bodyPr>
          <a:lstStyle/>
          <a:p>
            <a:pPr marL="0" indent="0">
              <a:buNone/>
            </a:pPr>
            <a:r>
              <a:rPr lang="nb-NO" dirty="0"/>
              <a:t>Gruppene deler momentene de har valgt ut.</a:t>
            </a:r>
            <a:br>
              <a:rPr lang="nb-NO" dirty="0"/>
            </a:br>
            <a:r>
              <a:rPr lang="nb-NO" dirty="0"/>
              <a:t>Noter stikkord som dere kan ta med inn i planleggingen.</a:t>
            </a:r>
          </a:p>
          <a:p>
            <a:endParaRPr lang="nb-NO" dirty="0"/>
          </a:p>
        </p:txBody>
      </p:sp>
    </p:spTree>
    <p:extLst>
      <p:ext uri="{BB962C8B-B14F-4D97-AF65-F5344CB8AC3E}">
        <p14:creationId xmlns:p14="http://schemas.microsoft.com/office/powerpoint/2010/main" val="67236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3. Felles planlegging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klokke&#10;&#10;Automatisk generert beskrivelse">
            <a:extLst>
              <a:ext uri="{FF2B5EF4-FFF2-40B4-BE49-F238E27FC236}">
                <a16:creationId xmlns:a16="http://schemas.microsoft.com/office/drawing/2014/main" id="{645FF077-5AAB-4377-B65C-FC959AB98C8D}"/>
              </a:ext>
            </a:extLst>
          </p:cNvPr>
          <p:cNvPicPr>
            <a:picLocks noChangeAspect="1"/>
          </p:cNvPicPr>
          <p:nvPr/>
        </p:nvPicPr>
        <p:blipFill>
          <a:blip r:embed="rId4"/>
          <a:stretch>
            <a:fillRect/>
          </a:stretch>
        </p:blipFill>
        <p:spPr>
          <a:xfrm>
            <a:off x="2991341" y="1629000"/>
            <a:ext cx="3161316" cy="3600000"/>
          </a:xfrm>
          <a:prstGeom prst="rect">
            <a:avLst/>
          </a:prstGeom>
        </p:spPr>
      </p:pic>
    </p:spTree>
    <p:extLst>
      <p:ext uri="{BB962C8B-B14F-4D97-AF65-F5344CB8AC3E}">
        <p14:creationId xmlns:p14="http://schemas.microsoft.com/office/powerpoint/2010/main" val="2682579613"/>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Standardtema</Template>
  <TotalTime>0</TotalTime>
  <Words>890</Words>
  <Application>Microsoft Office PowerPoint</Application>
  <PresentationFormat>Skjermfremvisning (4:3)</PresentationFormat>
  <Paragraphs>99</Paragraphs>
  <Slides>22</Slides>
  <Notes>8</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22</vt:i4>
      </vt:variant>
    </vt:vector>
  </HeadingPairs>
  <TitlesOfParts>
    <vt:vector size="28" baseType="lpstr">
      <vt:lpstr>Arial</vt:lpstr>
      <vt:lpstr>Calibri</vt:lpstr>
      <vt:lpstr>Corbel</vt:lpstr>
      <vt:lpstr>Symbol</vt:lpstr>
      <vt:lpstr>Woodford Bourne</vt:lpstr>
      <vt:lpstr>Standardtema</vt:lpstr>
      <vt:lpstr>Modul 9 Undervise problemløsing</vt:lpstr>
      <vt:lpstr>Om modulen</vt:lpstr>
      <vt:lpstr>Mål</vt:lpstr>
      <vt:lpstr> 1. Forberedelse</vt:lpstr>
      <vt:lpstr>Les og reflekter</vt:lpstr>
      <vt:lpstr> 12. Diskusjon av teori</vt:lpstr>
      <vt:lpstr>Drøfte artikkelen i grupper (15 minutter)</vt:lpstr>
      <vt:lpstr>Drøfte artikkelen i plenum (15 minutter)</vt:lpstr>
      <vt:lpstr> 3. Felles planlegging</vt:lpstr>
      <vt:lpstr>Aktiviteten Problemløsing</vt:lpstr>
      <vt:lpstr>Planlegging – Mortens klinkekuler</vt:lpstr>
      <vt:lpstr>Planlegging fortsetter</vt:lpstr>
      <vt:lpstr> 4. Øving</vt:lpstr>
      <vt:lpstr>Øve med kolleger</vt:lpstr>
      <vt:lpstr>Time-Out</vt:lpstr>
      <vt:lpstr>Tips til utprøvingen</vt:lpstr>
      <vt:lpstr>5. Utprøving med elever</vt:lpstr>
      <vt:lpstr>Utprøving med elever</vt:lpstr>
      <vt:lpstr> 6. Vurdering/refleksjon</vt:lpstr>
      <vt:lpstr>Vurdering/refleksjon i grupper (20 minutter)</vt:lpstr>
      <vt:lpstr>Vurdering/refleksjon i plenum (10 minutter)</vt:lpstr>
      <vt:lpstr> Neste modul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steinar ness</dc:creator>
  <cp:lastModifiedBy>Astrid Bondø</cp:lastModifiedBy>
  <cp:revision>410</cp:revision>
  <cp:lastPrinted>2019-04-26T13:40:47Z</cp:lastPrinted>
  <dcterms:created xsi:type="dcterms:W3CDTF">2017-11-27T08:38:29Z</dcterms:created>
  <dcterms:modified xsi:type="dcterms:W3CDTF">2021-02-25T14:57:44Z</dcterms:modified>
</cp:coreProperties>
</file>