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56" r:id="rId2"/>
    <p:sldId id="515" r:id="rId3"/>
    <p:sldId id="523" r:id="rId4"/>
    <p:sldId id="516" r:id="rId5"/>
    <p:sldId id="522" r:id="rId6"/>
    <p:sldId id="544" r:id="rId7"/>
    <p:sldId id="537" r:id="rId8"/>
    <p:sldId id="538" r:id="rId9"/>
    <p:sldId id="545" r:id="rId10"/>
    <p:sldId id="528" r:id="rId11"/>
    <p:sldId id="542" r:id="rId12"/>
    <p:sldId id="547" r:id="rId13"/>
    <p:sldId id="546" r:id="rId14"/>
    <p:sldId id="529" r:id="rId15"/>
    <p:sldId id="540" r:id="rId16"/>
    <p:sldId id="530" r:id="rId17"/>
    <p:sldId id="543" r:id="rId18"/>
    <p:sldId id="532" r:id="rId19"/>
    <p:sldId id="533" r:id="rId20"/>
    <p:sldId id="534" r:id="rId21"/>
    <p:sldId id="518" r:id="rId22"/>
    <p:sldId id="535" r:id="rId23"/>
    <p:sldId id="519" r:id="rId24"/>
    <p:sldId id="541" r:id="rId25"/>
    <p:sldId id="536" r:id="rId26"/>
    <p:sldId id="521" r:id="rId27"/>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47" d="100"/>
          <a:sy n="47" d="100"/>
        </p:scale>
        <p:origin x="27" y="546"/>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26</a:t>
            </a:fld>
            <a:endParaRPr lang="nb-NO"/>
          </a:p>
        </p:txBody>
      </p:sp>
    </p:spTree>
    <p:extLst>
      <p:ext uri="{BB962C8B-B14F-4D97-AF65-F5344CB8AC3E}">
        <p14:creationId xmlns:p14="http://schemas.microsoft.com/office/powerpoint/2010/main" val="3729633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3850233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3058916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9C2A8049-8A12-4E74-9CEB-F634D483E328}" type="slidenum">
              <a:rPr lang="nb-NO" smtClean="0"/>
              <a:t>13</a:t>
            </a:fld>
            <a:endParaRPr lang="nb-NO"/>
          </a:p>
        </p:txBody>
      </p:sp>
    </p:spTree>
    <p:extLst>
      <p:ext uri="{BB962C8B-B14F-4D97-AF65-F5344CB8AC3E}">
        <p14:creationId xmlns:p14="http://schemas.microsoft.com/office/powerpoint/2010/main" val="3724824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9C2A8049-8A12-4E74-9CEB-F634D483E328}" type="slidenum">
              <a:rPr lang="nb-NO" smtClean="0"/>
              <a:t>14</a:t>
            </a:fld>
            <a:endParaRPr lang="nb-NO"/>
          </a:p>
        </p:txBody>
      </p:sp>
    </p:spTree>
    <p:extLst>
      <p:ext uri="{BB962C8B-B14F-4D97-AF65-F5344CB8AC3E}">
        <p14:creationId xmlns:p14="http://schemas.microsoft.com/office/powerpoint/2010/main" val="951463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17</a:t>
            </a:fld>
            <a:endParaRPr lang="nb-NO"/>
          </a:p>
        </p:txBody>
      </p:sp>
    </p:spTree>
    <p:extLst>
      <p:ext uri="{BB962C8B-B14F-4D97-AF65-F5344CB8AC3E}">
        <p14:creationId xmlns:p14="http://schemas.microsoft.com/office/powerpoint/2010/main" val="592253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21</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23</a:t>
            </a:fld>
            <a:endParaRPr lang="nb-NO"/>
          </a:p>
        </p:txBody>
      </p:sp>
    </p:spTree>
    <p:extLst>
      <p:ext uri="{BB962C8B-B14F-4D97-AF65-F5344CB8AC3E}">
        <p14:creationId xmlns:p14="http://schemas.microsoft.com/office/powerpoint/2010/main" val="501329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7 Generalisering</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195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868263"/>
            <a:ext cx="6979709" cy="252789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n-NO" sz="2000" i="1" dirty="0">
                <a:latin typeface="+mj-lt"/>
              </a:rPr>
              <a:t>Generalisering i matematikk handlar om at elevane oppdagar samanhengar og strukturar og ikkje blir presenterte for ei ferdig løysing. </a:t>
            </a:r>
          </a:p>
          <a:p>
            <a:pPr>
              <a:lnSpc>
                <a:spcPct val="107000"/>
              </a:lnSpc>
              <a:spcAft>
                <a:spcPts val="800"/>
              </a:spcAft>
            </a:pPr>
            <a:r>
              <a:rPr lang="nn-NO" sz="2000" dirty="0">
                <a:effectLst/>
                <a:latin typeface="Calibri" panose="020F0502020204030204" pitchFamily="34" charset="0"/>
                <a:ea typeface="Calibri" panose="020F0502020204030204" pitchFamily="34" charset="0"/>
                <a:cs typeface="Times New Roman" panose="02020603050405020304" pitchFamily="18" charset="0"/>
              </a:rPr>
              <a:t>(Utdanningsdirektoratet, 2020).</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a:xfrm>
            <a:off x="457200" y="917153"/>
            <a:ext cx="8229600" cy="927310"/>
          </a:xfrm>
        </p:spPr>
        <p:txBody>
          <a:bodyPr anchor="ctr">
            <a:normAutofit/>
          </a:bodyPr>
          <a:lstStyle/>
          <a:p>
            <a:r>
              <a:rPr lang="nb-NO" i="1" dirty="0"/>
              <a:t>Strategi: Opprettholde lik verdi </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sz="half" idx="1"/>
          </p:nvPr>
        </p:nvSpPr>
        <p:spPr>
          <a:xfrm>
            <a:off x="538480" y="2479040"/>
            <a:ext cx="5750560" cy="3677920"/>
          </a:xfrm>
        </p:spPr>
        <p:txBody>
          <a:bodyPr>
            <a:normAutofit/>
          </a:bodyPr>
          <a:lstStyle/>
          <a:p>
            <a:pPr marL="0" indent="0">
              <a:lnSpc>
                <a:spcPct val="90000"/>
              </a:lnSpc>
              <a:buNone/>
            </a:pPr>
            <a:r>
              <a:rPr lang="nb-NO" sz="2400" dirty="0"/>
              <a:t>I oppgavestrengen </a:t>
            </a:r>
            <a:r>
              <a:rPr lang="nb-NO" sz="2400" i="1" dirty="0"/>
              <a:t>198 + 7</a:t>
            </a:r>
            <a:r>
              <a:rPr lang="nb-NO" sz="2400" dirty="0"/>
              <a:t> skal elevene diskutere hvorfor en mengde kan deles i ulike delmengder uten at totalen endres, og hvordan de kan utnytte dette i hoderegning</a:t>
            </a:r>
          </a:p>
          <a:p>
            <a:pPr marL="0" indent="0">
              <a:lnSpc>
                <a:spcPct val="90000"/>
              </a:lnSpc>
              <a:buNone/>
            </a:pPr>
            <a:endParaRPr lang="nb-NO" sz="2400" dirty="0"/>
          </a:p>
          <a:p>
            <a:pPr marL="0" indent="0">
              <a:lnSpc>
                <a:spcPct val="90000"/>
              </a:lnSpc>
              <a:buNone/>
            </a:pPr>
            <a:r>
              <a:rPr lang="nb-NO" sz="2400" dirty="0"/>
              <a:t>Det er et viktig ledd i utvikling av tallforståelse at elevene vurderer de involverte tallene før de velger strategi. </a:t>
            </a:r>
          </a:p>
        </p:txBody>
      </p:sp>
      <p:pic>
        <p:nvPicPr>
          <p:cNvPr id="11" name="Plassholder for innhold 10" descr="Et bilde som inneholder tekst&#10;&#10;Automatisk generert beskrivelse">
            <a:extLst>
              <a:ext uri="{FF2B5EF4-FFF2-40B4-BE49-F238E27FC236}">
                <a16:creationId xmlns:a16="http://schemas.microsoft.com/office/drawing/2014/main" id="{FA4FE2C0-AE92-4309-9A64-6AD95EE264BF}"/>
              </a:ext>
            </a:extLst>
          </p:cNvPr>
          <p:cNvPicPr>
            <a:picLocks noGrp="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756400" y="2275158"/>
            <a:ext cx="1685578" cy="2937603"/>
          </a:xfrm>
          <a:prstGeom prst="rect">
            <a:avLst/>
          </a:prstGeom>
          <a:noFill/>
        </p:spPr>
      </p:pic>
    </p:spTree>
    <p:extLst>
      <p:ext uri="{BB962C8B-B14F-4D97-AF65-F5344CB8AC3E}">
        <p14:creationId xmlns:p14="http://schemas.microsoft.com/office/powerpoint/2010/main" val="814922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4D5FD2A-0590-4F84-8C10-104E1B05049F}"/>
              </a:ext>
            </a:extLst>
          </p:cNvPr>
          <p:cNvSpPr>
            <a:spLocks noGrp="1"/>
          </p:cNvSpPr>
          <p:nvPr>
            <p:ph type="title"/>
          </p:nvPr>
        </p:nvSpPr>
        <p:spPr/>
        <p:txBody>
          <a:bodyPr>
            <a:normAutofit/>
          </a:bodyPr>
          <a:lstStyle/>
          <a:p>
            <a:r>
              <a:rPr lang="nb-NO" sz="2000" dirty="0"/>
              <a:t>Strategi: </a:t>
            </a:r>
            <a:r>
              <a:rPr lang="nb-NO" sz="2000" i="1" dirty="0"/>
              <a:t>Opprettholde lik verdi</a:t>
            </a:r>
            <a:br>
              <a:rPr lang="nb-NO" dirty="0"/>
            </a:br>
            <a:r>
              <a:rPr lang="nb-NO" sz="3200" dirty="0"/>
              <a:t>Argumentere ut fra et eksempel</a:t>
            </a:r>
          </a:p>
        </p:txBody>
      </p:sp>
      <p:sp>
        <p:nvSpPr>
          <p:cNvPr id="3" name="Plassholder for innhold 2">
            <a:extLst>
              <a:ext uri="{FF2B5EF4-FFF2-40B4-BE49-F238E27FC236}">
                <a16:creationId xmlns:a16="http://schemas.microsoft.com/office/drawing/2014/main" id="{B89E70E7-A7B7-4D67-9264-1A526C0C2E2C}"/>
              </a:ext>
            </a:extLst>
          </p:cNvPr>
          <p:cNvSpPr>
            <a:spLocks noGrp="1"/>
          </p:cNvSpPr>
          <p:nvPr>
            <p:ph sz="half" idx="1"/>
          </p:nvPr>
        </p:nvSpPr>
        <p:spPr>
          <a:xfrm>
            <a:off x="457199" y="2075935"/>
            <a:ext cx="5765107" cy="3921211"/>
          </a:xfrm>
        </p:spPr>
        <p:txBody>
          <a:bodyPr>
            <a:normAutofit fontScale="92500" lnSpcReduction="20000"/>
          </a:bodyPr>
          <a:lstStyle/>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Eksempel: 27 + 24</a:t>
            </a:r>
          </a:p>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En mengde kan deles i ulike delmengder uten å endre hele mengden. </a:t>
            </a:r>
          </a:p>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Denne sammenhengen kan elevene utnytte til å regne med tall som er enklere å håndtere. </a:t>
            </a:r>
          </a:p>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Elevene kan for eksempel tenke: </a:t>
            </a:r>
          </a:p>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«Jeg flytter 3 fra 24 til 27 og får 30 pluss 21 som blir 51.» </a:t>
            </a:r>
          </a:p>
          <a:p>
            <a:pPr marL="0" indent="0">
              <a:buNone/>
            </a:pPr>
            <a:r>
              <a:rPr lang="nb-NO" altLang="nb-NO" dirty="0">
                <a:latin typeface="Calibri" panose="020F0502020204030204" pitchFamily="34" charset="0"/>
                <a:ea typeface="Calibri" panose="020F0502020204030204" pitchFamily="34" charset="0"/>
                <a:cs typeface="Times New Roman" panose="02020603050405020304" pitchFamily="18" charset="0"/>
              </a:rPr>
              <a:t>En blokkmodell kan illustrere dette.  </a:t>
            </a:r>
            <a:endParaRPr lang="nb-NO" altLang="nb-NO" sz="800" dirty="0"/>
          </a:p>
          <a:p>
            <a:endParaRPr lang="nb-NO" dirty="0"/>
          </a:p>
        </p:txBody>
      </p:sp>
      <p:sp>
        <p:nvSpPr>
          <p:cNvPr id="8" name="Plassholder for innhold 7">
            <a:extLst>
              <a:ext uri="{FF2B5EF4-FFF2-40B4-BE49-F238E27FC236}">
                <a16:creationId xmlns:a16="http://schemas.microsoft.com/office/drawing/2014/main" id="{FF88566F-2D38-4077-8405-190A3F9D266E}"/>
              </a:ext>
            </a:extLst>
          </p:cNvPr>
          <p:cNvSpPr>
            <a:spLocks noGrp="1"/>
          </p:cNvSpPr>
          <p:nvPr>
            <p:ph sz="half" idx="2"/>
          </p:nvPr>
        </p:nvSpPr>
        <p:spPr>
          <a:xfrm>
            <a:off x="6634480" y="2075935"/>
            <a:ext cx="2225040" cy="3921211"/>
          </a:xfrm>
        </p:spPr>
        <p:txBody>
          <a:bodyPr>
            <a:normAutofit fontScale="92500" lnSpcReduction="20000"/>
          </a:bodyPr>
          <a:lstStyle/>
          <a:p>
            <a:pPr marL="0" indent="0">
              <a:buNone/>
            </a:pPr>
            <a:r>
              <a:rPr lang="nb-NO" sz="2600" dirty="0"/>
              <a:t>Visuell representasjon: Blokkmodell</a:t>
            </a:r>
          </a:p>
          <a:p>
            <a:pPr marL="0" indent="0">
              <a:buNone/>
            </a:pPr>
            <a:endParaRPr lang="nb-NO" dirty="0"/>
          </a:p>
          <a:p>
            <a:pPr marL="0" indent="0">
              <a:buNone/>
            </a:pPr>
            <a:endParaRPr lang="nb-NO" dirty="0"/>
          </a:p>
        </p:txBody>
      </p:sp>
      <p:sp>
        <p:nvSpPr>
          <p:cNvPr id="6" name="Rectangle 5">
            <a:extLst>
              <a:ext uri="{FF2B5EF4-FFF2-40B4-BE49-F238E27FC236}">
                <a16:creationId xmlns:a16="http://schemas.microsoft.com/office/drawing/2014/main" id="{AE31CBB5-D1C5-4D91-A66D-20C038E7C7C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b-NO"/>
          </a:p>
        </p:txBody>
      </p:sp>
      <p:pic>
        <p:nvPicPr>
          <p:cNvPr id="11" name="Bilde 2">
            <a:extLst>
              <a:ext uri="{FF2B5EF4-FFF2-40B4-BE49-F238E27FC236}">
                <a16:creationId xmlns:a16="http://schemas.microsoft.com/office/drawing/2014/main" id="{B4181788-A4B2-4AC1-854E-BCE9F4098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4480" y="3053080"/>
            <a:ext cx="1899920" cy="2595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221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3998DA5-B030-4524-A3DC-C14736420DAC}"/>
              </a:ext>
            </a:extLst>
          </p:cNvPr>
          <p:cNvSpPr>
            <a:spLocks noGrp="1"/>
          </p:cNvSpPr>
          <p:nvPr>
            <p:ph type="title"/>
          </p:nvPr>
        </p:nvSpPr>
        <p:spPr/>
        <p:txBody>
          <a:bodyPr/>
          <a:lstStyle/>
          <a:p>
            <a:r>
              <a:rPr lang="nb-NO" dirty="0"/>
              <a:t>Generalisering av strategien</a:t>
            </a:r>
          </a:p>
        </p:txBody>
      </p:sp>
      <p:sp>
        <p:nvSpPr>
          <p:cNvPr id="3" name="Plassholder for innhold 2">
            <a:extLst>
              <a:ext uri="{FF2B5EF4-FFF2-40B4-BE49-F238E27FC236}">
                <a16:creationId xmlns:a16="http://schemas.microsoft.com/office/drawing/2014/main" id="{B2F71578-C9E3-44D5-BD17-E1BFBC971D34}"/>
              </a:ext>
            </a:extLst>
          </p:cNvPr>
          <p:cNvSpPr>
            <a:spLocks noGrp="1"/>
          </p:cNvSpPr>
          <p:nvPr>
            <p:ph idx="1"/>
          </p:nvPr>
        </p:nvSpPr>
        <p:spPr/>
        <p:txBody>
          <a:bodyPr/>
          <a:lstStyle/>
          <a:p>
            <a:pPr marL="0" indent="0">
              <a:lnSpc>
                <a:spcPct val="107000"/>
              </a:lnSpc>
              <a:spcAft>
                <a:spcPts val="800"/>
              </a:spcAft>
              <a:buNone/>
              <a:tabLst>
                <a:tab pos="810260" algn="l"/>
              </a:tabLst>
            </a:pPr>
            <a:r>
              <a:rPr lang="nb-NO" dirty="0"/>
              <a:t>Når elevene skal argumentere for om strategien gjelder generelt, kan det være god støtte i en visuell representasjon. </a:t>
            </a:r>
          </a:p>
          <a:p>
            <a:pPr marL="0" indent="0">
              <a:lnSpc>
                <a:spcPct val="107000"/>
              </a:lnSpc>
              <a:spcAft>
                <a:spcPts val="800"/>
              </a:spcAft>
              <a:buNone/>
              <a:tabLst>
                <a:tab pos="810260" algn="l"/>
              </a:tabLst>
            </a:pPr>
            <a:r>
              <a:rPr lang="nb-NO" dirty="0"/>
              <a:t>Denne oppgavestrengen gir muligheter til å arbeide med representasjonsbevis, uttrykke strategien generelt og til å utvikle forståelse for algebraisk notasjon.  En hensiktsmessig representasjon kan for eksempel være Blokkmodellen (barmodellen).</a:t>
            </a:r>
          </a:p>
          <a:p>
            <a:endParaRPr lang="nb-NO" dirty="0"/>
          </a:p>
        </p:txBody>
      </p:sp>
    </p:spTree>
    <p:extLst>
      <p:ext uri="{BB962C8B-B14F-4D97-AF65-F5344CB8AC3E}">
        <p14:creationId xmlns:p14="http://schemas.microsoft.com/office/powerpoint/2010/main" val="3914603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4D5FD2A-0590-4F84-8C10-104E1B05049F}"/>
              </a:ext>
            </a:extLst>
          </p:cNvPr>
          <p:cNvSpPr>
            <a:spLocks noGrp="1"/>
          </p:cNvSpPr>
          <p:nvPr>
            <p:ph type="title"/>
          </p:nvPr>
        </p:nvSpPr>
        <p:spPr/>
        <p:txBody>
          <a:bodyPr>
            <a:normAutofit/>
          </a:bodyPr>
          <a:lstStyle/>
          <a:p>
            <a:r>
              <a:rPr lang="nb-NO" sz="2000" dirty="0"/>
              <a:t>Strategi: </a:t>
            </a:r>
            <a:r>
              <a:rPr lang="nb-NO" sz="2000" i="1" dirty="0"/>
              <a:t>Opprettholde lik verdi</a:t>
            </a:r>
            <a:br>
              <a:rPr lang="nb-NO" dirty="0"/>
            </a:br>
            <a:r>
              <a:rPr lang="nb-NO" sz="3200" dirty="0"/>
              <a:t>Argumentere generelt</a:t>
            </a:r>
          </a:p>
        </p:txBody>
      </p:sp>
      <p:sp>
        <p:nvSpPr>
          <p:cNvPr id="8" name="Plassholder for innhold 7">
            <a:extLst>
              <a:ext uri="{FF2B5EF4-FFF2-40B4-BE49-F238E27FC236}">
                <a16:creationId xmlns:a16="http://schemas.microsoft.com/office/drawing/2014/main" id="{FF88566F-2D38-4077-8405-190A3F9D266E}"/>
              </a:ext>
            </a:extLst>
          </p:cNvPr>
          <p:cNvSpPr>
            <a:spLocks noGrp="1"/>
          </p:cNvSpPr>
          <p:nvPr>
            <p:ph sz="half" idx="1"/>
          </p:nvPr>
        </p:nvSpPr>
        <p:spPr>
          <a:xfrm>
            <a:off x="457200" y="2075935"/>
            <a:ext cx="3809968" cy="3921211"/>
          </a:xfrm>
        </p:spPr>
        <p:txBody>
          <a:bodyPr>
            <a:normAutofit lnSpcReduction="10000"/>
          </a:bodyPr>
          <a:lstStyle/>
          <a:p>
            <a:pPr marL="0" indent="0">
              <a:buNone/>
            </a:pPr>
            <a:r>
              <a:rPr lang="nb-NO" sz="2400" dirty="0"/>
              <a:t>Generell representasjon som kan gjelde</a:t>
            </a:r>
            <a:r>
              <a:rPr lang="nb-NO" sz="2400" baseline="0" dirty="0"/>
              <a:t> uansett valg av tall</a:t>
            </a:r>
            <a:endParaRPr lang="nb-NO" sz="2400" dirty="0"/>
          </a:p>
          <a:p>
            <a:pPr marL="0" indent="0">
              <a:buNone/>
            </a:pPr>
            <a:endParaRPr lang="nb-NO" dirty="0"/>
          </a:p>
        </p:txBody>
      </p:sp>
      <p:sp>
        <p:nvSpPr>
          <p:cNvPr id="17" name="Plassholder for innhold 16">
            <a:extLst>
              <a:ext uri="{FF2B5EF4-FFF2-40B4-BE49-F238E27FC236}">
                <a16:creationId xmlns:a16="http://schemas.microsoft.com/office/drawing/2014/main" id="{869EFADB-E3AA-4F72-883D-EFB1084FE900}"/>
              </a:ext>
            </a:extLst>
          </p:cNvPr>
          <p:cNvSpPr>
            <a:spLocks noGrp="1"/>
          </p:cNvSpPr>
          <p:nvPr>
            <p:ph sz="half" idx="2"/>
          </p:nvPr>
        </p:nvSpPr>
        <p:spPr>
          <a:xfrm>
            <a:off x="4572000" y="2075935"/>
            <a:ext cx="4419632" cy="3921211"/>
          </a:xfrm>
        </p:spPr>
        <p:txBody>
          <a:bodyPr>
            <a:normAutofit lnSpcReduction="10000"/>
          </a:bodyPr>
          <a:lstStyle/>
          <a:p>
            <a:pPr marL="0" indent="0">
              <a:buNone/>
            </a:pPr>
            <a:r>
              <a:rPr lang="nb-NO" sz="2400" dirty="0"/>
              <a:t>Symbolsk representasjon med støtte i blokkmodellen</a:t>
            </a:r>
          </a:p>
          <a:p>
            <a:pPr marL="0" indent="0">
              <a:buNone/>
            </a:pPr>
            <a:r>
              <a:rPr lang="nb-NO" sz="2400" i="1" dirty="0"/>
              <a:t>a</a:t>
            </a:r>
            <a:r>
              <a:rPr lang="nb-NO" sz="2400" dirty="0"/>
              <a:t> + </a:t>
            </a:r>
            <a:r>
              <a:rPr lang="nb-NO" sz="2400" i="1" dirty="0"/>
              <a:t>b, </a:t>
            </a:r>
            <a:r>
              <a:rPr lang="nb-NO" i="1" dirty="0"/>
              <a:t>der</a:t>
            </a:r>
            <a:r>
              <a:rPr lang="nb-NO" sz="2400" i="1" dirty="0"/>
              <a:t> b blir delt i c + d</a:t>
            </a:r>
          </a:p>
          <a:p>
            <a:pPr marL="0" indent="0">
              <a:buNone/>
            </a:pPr>
            <a:endParaRPr lang="nb-NO" sz="2400" dirty="0"/>
          </a:p>
          <a:p>
            <a:pPr marL="0" indent="0">
              <a:buNone/>
            </a:pPr>
            <a:endParaRPr lang="nb-NO" dirty="0"/>
          </a:p>
          <a:p>
            <a:pPr marL="0" indent="0">
              <a:buNone/>
            </a:pPr>
            <a:endParaRPr lang="nb-NO" sz="2400" dirty="0"/>
          </a:p>
          <a:p>
            <a:pPr marL="0" indent="0">
              <a:buNone/>
            </a:pPr>
            <a:endParaRPr lang="nb-NO" sz="2400" dirty="0"/>
          </a:p>
          <a:p>
            <a:pPr marL="0" indent="0">
              <a:buNone/>
            </a:pPr>
            <a:r>
              <a:rPr lang="nb-NO" sz="2400" dirty="0"/>
              <a:t>Assosiativ egenskap ved addisjon:</a:t>
            </a:r>
          </a:p>
          <a:p>
            <a:pPr marL="0" indent="0">
              <a:buNone/>
            </a:pPr>
            <a:r>
              <a:rPr lang="nb-NO" sz="2400" i="1" dirty="0"/>
              <a:t>a</a:t>
            </a:r>
            <a:r>
              <a:rPr lang="nb-NO" sz="2400" dirty="0"/>
              <a:t> + (</a:t>
            </a:r>
            <a:r>
              <a:rPr lang="nb-NO" sz="2400" i="1" dirty="0"/>
              <a:t>c</a:t>
            </a:r>
            <a:r>
              <a:rPr lang="nb-NO" sz="2400" dirty="0"/>
              <a:t> + </a:t>
            </a:r>
            <a:r>
              <a:rPr lang="nb-NO" sz="2400" i="1" dirty="0"/>
              <a:t>d</a:t>
            </a:r>
            <a:r>
              <a:rPr lang="nb-NO" sz="2400" dirty="0"/>
              <a:t>) = (</a:t>
            </a:r>
            <a:r>
              <a:rPr lang="nb-NO" sz="2400" i="1" dirty="0"/>
              <a:t>a</a:t>
            </a:r>
            <a:r>
              <a:rPr lang="nb-NO" sz="2400" dirty="0"/>
              <a:t> + </a:t>
            </a:r>
            <a:r>
              <a:rPr lang="nb-NO" sz="2400" i="1" dirty="0"/>
              <a:t>c</a:t>
            </a:r>
            <a:r>
              <a:rPr lang="nb-NO" sz="2400" dirty="0"/>
              <a:t>) + </a:t>
            </a:r>
            <a:r>
              <a:rPr lang="nb-NO" sz="2400" i="1" dirty="0"/>
              <a:t>d</a:t>
            </a:r>
          </a:p>
          <a:p>
            <a:pPr marL="0" indent="0">
              <a:buNone/>
            </a:pPr>
            <a:endParaRPr lang="nb-NO" sz="2400" i="1" dirty="0"/>
          </a:p>
          <a:p>
            <a:endParaRPr lang="nb-NO" dirty="0"/>
          </a:p>
        </p:txBody>
      </p:sp>
      <p:sp>
        <p:nvSpPr>
          <p:cNvPr id="6" name="Rectangle 5">
            <a:extLst>
              <a:ext uri="{FF2B5EF4-FFF2-40B4-BE49-F238E27FC236}">
                <a16:creationId xmlns:a16="http://schemas.microsoft.com/office/drawing/2014/main" id="{AE31CBB5-D1C5-4D91-A66D-20C038E7C7C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b-NO"/>
          </a:p>
        </p:txBody>
      </p:sp>
      <p:pic>
        <p:nvPicPr>
          <p:cNvPr id="12" name="Bilde 11">
            <a:extLst>
              <a:ext uri="{FF2B5EF4-FFF2-40B4-BE49-F238E27FC236}">
                <a16:creationId xmlns:a16="http://schemas.microsoft.com/office/drawing/2014/main" id="{39FAC7DE-41CE-47C8-8230-692FC3909F42}"/>
              </a:ext>
            </a:extLst>
          </p:cNvPr>
          <p:cNvPicPr>
            <a:picLocks noChangeAspect="1"/>
          </p:cNvPicPr>
          <p:nvPr/>
        </p:nvPicPr>
        <p:blipFill>
          <a:blip r:embed="rId3"/>
          <a:stretch>
            <a:fillRect/>
          </a:stretch>
        </p:blipFill>
        <p:spPr>
          <a:xfrm>
            <a:off x="543243" y="3010408"/>
            <a:ext cx="3297237" cy="2052263"/>
          </a:xfrm>
          <a:prstGeom prst="rect">
            <a:avLst/>
          </a:prstGeom>
        </p:spPr>
      </p:pic>
      <p:pic>
        <p:nvPicPr>
          <p:cNvPr id="10" name="Bilde 9">
            <a:extLst>
              <a:ext uri="{FF2B5EF4-FFF2-40B4-BE49-F238E27FC236}">
                <a16:creationId xmlns:a16="http://schemas.microsoft.com/office/drawing/2014/main" id="{69C9B377-09C1-4ABC-8044-182EF0CEABC9}"/>
              </a:ext>
            </a:extLst>
          </p:cNvPr>
          <p:cNvPicPr>
            <a:picLocks noChangeAspect="1"/>
          </p:cNvPicPr>
          <p:nvPr/>
        </p:nvPicPr>
        <p:blipFill>
          <a:blip r:embed="rId4"/>
          <a:stretch>
            <a:fillRect/>
          </a:stretch>
        </p:blipFill>
        <p:spPr>
          <a:xfrm>
            <a:off x="4572000" y="3429000"/>
            <a:ext cx="4419632" cy="1162058"/>
          </a:xfrm>
          <a:prstGeom prst="rect">
            <a:avLst/>
          </a:prstGeom>
        </p:spPr>
      </p:pic>
    </p:spTree>
    <p:extLst>
      <p:ext uri="{BB962C8B-B14F-4D97-AF65-F5344CB8AC3E}">
        <p14:creationId xmlns:p14="http://schemas.microsoft.com/office/powerpoint/2010/main" val="99592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 aktiviteten </a:t>
            </a:r>
            <a:r>
              <a:rPr lang="nb-NO" i="1" dirty="0"/>
              <a:t>Oppgavestreng</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409165"/>
          </a:xfrm>
        </p:spPr>
        <p:txBody>
          <a:bodyPr>
            <a:normAutofit fontScale="92500" lnSpcReduction="10000"/>
          </a:bodyPr>
          <a:lstStyle/>
          <a:p>
            <a:pPr marL="0" indent="0">
              <a:buNone/>
            </a:pPr>
            <a:r>
              <a:rPr lang="nb-NO" dirty="0"/>
              <a:t>Gå sammen i grupper på 6-10 personer. </a:t>
            </a:r>
          </a:p>
          <a:p>
            <a:pPr marL="0" indent="0">
              <a:buNone/>
            </a:pPr>
            <a:r>
              <a:rPr lang="nb-NO" dirty="0"/>
              <a:t>Bruk </a:t>
            </a:r>
            <a:r>
              <a:rPr lang="nb-NO" i="1" dirty="0"/>
              <a:t>Undervisningsnotat Modul 7 </a:t>
            </a:r>
            <a:r>
              <a:rPr lang="nb-NO" dirty="0"/>
              <a:t>og planlegg aktiviteten </a:t>
            </a:r>
            <a:r>
              <a:rPr lang="nb-NO" i="1" dirty="0"/>
              <a:t>Oppgavestreng 198+7</a:t>
            </a:r>
            <a:r>
              <a:rPr lang="nb-NO" dirty="0"/>
              <a:t>. Diskuter de ulike momentene i undervisningsnotatet og bli enig om et felles notat. </a:t>
            </a:r>
          </a:p>
          <a:p>
            <a:pPr marL="0" lvl="0" indent="0">
              <a:buNone/>
            </a:pPr>
            <a:r>
              <a:rPr lang="nb-NO" dirty="0"/>
              <a:t>Tenk gjennom</a:t>
            </a:r>
          </a:p>
          <a:p>
            <a:pPr marL="342900" lvl="0" indent="-342900">
              <a:lnSpc>
                <a:spcPct val="115000"/>
              </a:lnSpc>
              <a:spcAft>
                <a:spcPts val="800"/>
              </a:spcAft>
              <a:buFont typeface="Symbol" panose="05050102010706020507" pitchFamily="18" charset="2"/>
              <a:buChar char=""/>
            </a:pPr>
            <a:r>
              <a:rPr lang="nb-NO" dirty="0"/>
              <a:t>hvordan en visuell representasjon, for eksempel blokkmodellen, kan være en støtte i argumentasjonen for at strategien gjelder generelt</a:t>
            </a:r>
          </a:p>
          <a:p>
            <a:pPr marL="342900" lvl="0" indent="-342900">
              <a:lnSpc>
                <a:spcPct val="115000"/>
              </a:lnSpc>
              <a:spcAft>
                <a:spcPts val="800"/>
              </a:spcAft>
              <a:buFont typeface="Symbol" panose="05050102010706020507" pitchFamily="18" charset="2"/>
              <a:buChar char=""/>
            </a:pPr>
            <a:r>
              <a:rPr lang="nb-NO" dirty="0"/>
              <a:t>når dere vil bruke samtaletrekket </a:t>
            </a:r>
            <a:r>
              <a:rPr lang="nb-NO" i="1" dirty="0"/>
              <a:t>Snu og snakk</a:t>
            </a:r>
            <a:r>
              <a:rPr lang="nb-NO" dirty="0"/>
              <a:t> </a:t>
            </a:r>
          </a:p>
          <a:p>
            <a:pPr marL="342900" lvl="0" indent="-342900">
              <a:lnSpc>
                <a:spcPct val="115000"/>
              </a:lnSpc>
              <a:spcAft>
                <a:spcPts val="800"/>
              </a:spcAft>
              <a:buFont typeface="Symbol" panose="05050102010706020507" pitchFamily="18" charset="2"/>
              <a:buChar char=""/>
            </a:pPr>
            <a:r>
              <a:rPr lang="nb-NO" dirty="0"/>
              <a:t>en </a:t>
            </a:r>
            <a:r>
              <a:rPr lang="nb-NO" i="1" dirty="0"/>
              <a:t>utsjekksbillett </a:t>
            </a:r>
            <a:r>
              <a:rPr lang="nb-NO" dirty="0"/>
              <a:t>som viser om elevene har forstått strategien </a:t>
            </a:r>
            <a:r>
              <a:rPr lang="nb-NO" i="1" dirty="0"/>
              <a:t>Opprettholde lik verdi</a:t>
            </a:r>
          </a:p>
        </p:txBody>
      </p:sp>
    </p:spTree>
    <p:extLst>
      <p:ext uri="{BB962C8B-B14F-4D97-AF65-F5344CB8AC3E}">
        <p14:creationId xmlns:p14="http://schemas.microsoft.com/office/powerpoint/2010/main" val="2290945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F9AB20-FB0D-44DC-BD53-6B80D5383E56}"/>
              </a:ext>
            </a:extLst>
          </p:cNvPr>
          <p:cNvSpPr>
            <a:spLocks noGrp="1"/>
          </p:cNvSpPr>
          <p:nvPr>
            <p:ph type="title"/>
          </p:nvPr>
        </p:nvSpPr>
        <p:spPr/>
        <p:txBody>
          <a:bodyPr/>
          <a:lstStyle/>
          <a:p>
            <a:r>
              <a:rPr lang="nb-NO" dirty="0"/>
              <a:t>Eksempel på utsjekksbillett</a:t>
            </a:r>
          </a:p>
        </p:txBody>
      </p:sp>
      <p:sp>
        <p:nvSpPr>
          <p:cNvPr id="3" name="Plassholder for innhold 2">
            <a:extLst>
              <a:ext uri="{FF2B5EF4-FFF2-40B4-BE49-F238E27FC236}">
                <a16:creationId xmlns:a16="http://schemas.microsoft.com/office/drawing/2014/main" id="{5225B751-23C6-483F-997F-8740C0BB29EB}"/>
              </a:ext>
            </a:extLst>
          </p:cNvPr>
          <p:cNvSpPr>
            <a:spLocks noGrp="1"/>
          </p:cNvSpPr>
          <p:nvPr>
            <p:ph idx="1"/>
          </p:nvPr>
        </p:nvSpPr>
        <p:spPr>
          <a:xfrm>
            <a:off x="873760" y="2001795"/>
            <a:ext cx="6675120" cy="4017079"/>
          </a:xfrm>
        </p:spPr>
        <p:txBody>
          <a:bodyPr/>
          <a:lstStyle/>
          <a:p>
            <a:pPr marL="0" lvl="0" indent="0" algn="ctr">
              <a:buNone/>
            </a:pPr>
            <a:r>
              <a:rPr lang="nb-NO" dirty="0"/>
              <a:t>Forklar hvordan du vil bruke strategien til å regne ut </a:t>
            </a:r>
            <a:r>
              <a:rPr lang="nb-NO" sz="4000" dirty="0"/>
              <a:t>275 + 29</a:t>
            </a:r>
          </a:p>
        </p:txBody>
      </p:sp>
    </p:spTree>
    <p:extLst>
      <p:ext uri="{BB962C8B-B14F-4D97-AF65-F5344CB8AC3E}">
        <p14:creationId xmlns:p14="http://schemas.microsoft.com/office/powerpoint/2010/main" val="3280106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2069218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16532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p>
          <a:p>
            <a:pPr marL="0" indent="0">
              <a:buNone/>
            </a:pPr>
            <a:endParaRPr lang="nb-NO" dirty="0"/>
          </a:p>
          <a:p>
            <a:pPr marL="0" indent="0">
              <a:buNone/>
            </a:pPr>
            <a:r>
              <a:rPr lang="nb-NO" dirty="0"/>
              <a:t>Det kan for eksempel dreie seg om hvordan dere vil</a:t>
            </a:r>
          </a:p>
          <a:p>
            <a:pPr lvl="0"/>
            <a:r>
              <a:rPr lang="nb-NO" dirty="0"/>
              <a:t>introdusere en visuell representasjon for regnestykkene</a:t>
            </a:r>
          </a:p>
          <a:p>
            <a:pPr lvl="0"/>
            <a:r>
              <a:rPr lang="nb-NO" dirty="0"/>
              <a:t>utfordre elevene til å bruke den visuelle representasjonen når de argumenterer for at strategien gjelder generelt</a:t>
            </a:r>
          </a:p>
          <a:p>
            <a:pPr lvl="0"/>
            <a:r>
              <a:rPr lang="nb-NO" dirty="0"/>
              <a:t>vurdere elevenes argument</a:t>
            </a:r>
          </a:p>
        </p:txBody>
      </p:sp>
    </p:spTree>
    <p:extLst>
      <p:ext uri="{BB962C8B-B14F-4D97-AF65-F5344CB8AC3E}">
        <p14:creationId xmlns:p14="http://schemas.microsoft.com/office/powerpoint/2010/main" val="2815299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Abstraksjon og Generalisering </a:t>
            </a:r>
            <a:endParaRPr lang="nb-NO" dirty="0"/>
          </a:p>
          <a:p>
            <a:pPr lvl="0"/>
            <a:r>
              <a:rPr lang="nb-NO" dirty="0"/>
              <a:t>samtaletypen </a:t>
            </a:r>
            <a:r>
              <a:rPr lang="nb-NO" i="1" dirty="0"/>
              <a:t>Hvorfor? La oss begrunne</a:t>
            </a:r>
            <a:endParaRPr lang="nb-NO" dirty="0"/>
          </a:p>
          <a:p>
            <a:pPr lvl="0"/>
            <a:r>
              <a:rPr lang="nb-NO" dirty="0"/>
              <a:t>samtaletrekket </a:t>
            </a:r>
            <a:r>
              <a:rPr lang="nb-NO" i="1" dirty="0"/>
              <a:t>Snu og snakk</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a:t>
            </a:r>
            <a:r>
              <a:rPr lang="nb-NO"/>
              <a:t>etter utprøvingen.</a:t>
            </a:r>
            <a:endParaRPr lang="nb-NO" dirty="0"/>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a:xfrm>
            <a:off x="457200" y="754593"/>
            <a:ext cx="8229600" cy="927310"/>
          </a:xfrm>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1838960"/>
            <a:ext cx="8229600" cy="4650527"/>
          </a:xfrm>
        </p:spPr>
        <p:txBody>
          <a:bodyPr>
            <a:normAutofit fontScale="92500" lnSpcReduction="20000"/>
          </a:bodyPr>
          <a:lstStyle/>
          <a:p>
            <a:pPr marL="0" indent="0">
              <a:buNone/>
            </a:pPr>
            <a:r>
              <a:rPr lang="nb-NO" dirty="0"/>
              <a:t>Bruk undervisningsnotatet og gjennomfør aktiviteten slik gruppen har planlagt. Bruk Time-Out om dere er flere sammen om utprøvingen. </a:t>
            </a:r>
          </a:p>
          <a:p>
            <a:pPr marL="0" indent="0">
              <a:lnSpc>
                <a:spcPct val="107000"/>
              </a:lnSpc>
              <a:spcBef>
                <a:spcPts val="0"/>
              </a:spcBef>
              <a:spcAft>
                <a:spcPts val="800"/>
              </a:spcAft>
              <a:buNone/>
            </a:pPr>
            <a:r>
              <a:rPr lang="nb-NO" dirty="0"/>
              <a:t>Dere kan for eksempel diskutere hvordan dere kan</a:t>
            </a:r>
          </a:p>
          <a:p>
            <a:pPr>
              <a:lnSpc>
                <a:spcPct val="107000"/>
              </a:lnSpc>
              <a:spcBef>
                <a:spcPts val="0"/>
              </a:spcBef>
              <a:spcAft>
                <a:spcPts val="800"/>
              </a:spcAft>
            </a:pPr>
            <a:r>
              <a:rPr lang="nb-NO" dirty="0"/>
              <a:t>representere det elevene ser</a:t>
            </a:r>
          </a:p>
          <a:p>
            <a:pPr>
              <a:lnSpc>
                <a:spcPct val="107000"/>
              </a:lnSpc>
              <a:spcBef>
                <a:spcPts val="0"/>
              </a:spcBef>
              <a:spcAft>
                <a:spcPts val="800"/>
              </a:spcAft>
            </a:pPr>
            <a:r>
              <a:rPr lang="nb-NO" dirty="0"/>
              <a:t>gi passende respons </a:t>
            </a:r>
          </a:p>
          <a:p>
            <a:pPr>
              <a:lnSpc>
                <a:spcPct val="107000"/>
              </a:lnSpc>
              <a:spcBef>
                <a:spcPts val="0"/>
              </a:spcBef>
              <a:spcAft>
                <a:spcPts val="800"/>
              </a:spcAft>
            </a:pPr>
            <a:r>
              <a:rPr lang="nb-NO" dirty="0"/>
              <a:t>invitere flere elever inn i samtalen</a:t>
            </a:r>
          </a:p>
          <a:p>
            <a:pPr marL="0" indent="0">
              <a:lnSpc>
                <a:spcPct val="107000"/>
              </a:lnSpc>
              <a:spcBef>
                <a:spcPts val="0"/>
              </a:spcBef>
              <a:spcAft>
                <a:spcPts val="800"/>
              </a:spcAft>
              <a:buNone/>
            </a:pPr>
            <a:r>
              <a:rPr lang="nb-NO" dirty="0"/>
              <a:t>Dokumentasjon</a:t>
            </a:r>
          </a:p>
          <a:p>
            <a:pPr lvl="0"/>
            <a:r>
              <a:rPr lang="nb-NO" dirty="0"/>
              <a:t>Bruk gjerne mobil og ta lydopptak under gjennomføringen.</a:t>
            </a:r>
          </a:p>
          <a:p>
            <a:pPr lvl="0"/>
            <a:r>
              <a:rPr lang="nb-NO" dirty="0"/>
              <a:t>Noter etter utprøvingen hva du mener du lyktes med og hva som var utfordrende.</a:t>
            </a:r>
          </a:p>
          <a:p>
            <a:pPr lvl="0"/>
            <a:r>
              <a:rPr lang="nb-NO" dirty="0"/>
              <a:t>Ta bilde av det tavlene/plakatene etter at aktiviteten er prøvd ut</a:t>
            </a:r>
          </a:p>
          <a:p>
            <a:pPr lvl="0"/>
            <a:endParaRPr lang="nb-NO" dirty="0"/>
          </a:p>
          <a:p>
            <a:pPr marL="0" indent="0">
              <a:buNone/>
            </a:pPr>
            <a:r>
              <a:rPr lang="nb-NO" dirty="0"/>
              <a:t>Er dere flere sammen bør dere lage et felles notat.</a:t>
            </a:r>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grupper</a:t>
            </a:r>
            <a:br>
              <a:rPr lang="nb-NO" dirty="0"/>
            </a:br>
            <a:r>
              <a:rPr lang="nb-NO" sz="2000" dirty="0"/>
              <a:t>(20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174514"/>
            <a:ext cx="8229600" cy="4571725"/>
          </a:xfrm>
        </p:spPr>
        <p:txBody>
          <a:bodyPr>
            <a:normAutofit fontScale="92500"/>
          </a:bodyPr>
          <a:lstStyle/>
          <a:p>
            <a:pPr marL="0" indent="0">
              <a:buNone/>
            </a:pPr>
            <a:r>
              <a:rPr lang="nb-NO" dirty="0"/>
              <a:t>Deltakerne deler erfaringene fra utprøvingen i planleggingsgruppene. Ta runden slik at alle får presentere sine tanker og erfaringer. </a:t>
            </a:r>
          </a:p>
          <a:p>
            <a:pPr marL="342900" lvl="0" indent="-342900">
              <a:lnSpc>
                <a:spcPct val="107000"/>
              </a:lnSpc>
              <a:buSzPts val="1000"/>
              <a:buFont typeface="Symbol" panose="05050102010706020507" pitchFamily="18" charset="2"/>
              <a:buChar char=""/>
              <a:tabLst>
                <a:tab pos="457200" algn="l"/>
              </a:tabLst>
            </a:pPr>
            <a:r>
              <a:rPr lang="nb-NO" dirty="0"/>
              <a:t>Hva viser utsjekksbilletten om elevenes forståelse av strategien </a:t>
            </a:r>
            <a:r>
              <a:rPr lang="nb-NO" i="1" dirty="0"/>
              <a:t>Opprettholde lik verdi</a:t>
            </a:r>
            <a:r>
              <a:rPr lang="nb-NO" dirty="0"/>
              <a:t>? </a:t>
            </a:r>
          </a:p>
          <a:p>
            <a:pPr marL="342900" lvl="0" indent="-342900">
              <a:lnSpc>
                <a:spcPct val="107000"/>
              </a:lnSpc>
              <a:buSzPts val="1000"/>
              <a:buFont typeface="Symbol" panose="05050102010706020507" pitchFamily="18" charset="2"/>
              <a:buChar char=""/>
              <a:tabLst>
                <a:tab pos="457200" algn="l"/>
              </a:tabLst>
            </a:pPr>
            <a:r>
              <a:rPr lang="nb-NO" dirty="0"/>
              <a:t>På hvilken måte var den visuelle representasjonen en støtte i elevenes argumentasjon for at strategien gjelder generelt? </a:t>
            </a:r>
          </a:p>
          <a:p>
            <a:pPr marL="342900" lvl="0" indent="-342900">
              <a:lnSpc>
                <a:spcPct val="107000"/>
              </a:lnSpc>
              <a:spcAft>
                <a:spcPts val="800"/>
              </a:spcAft>
              <a:buSzPts val="1000"/>
              <a:buFont typeface="Symbol" panose="05050102010706020507" pitchFamily="18" charset="2"/>
              <a:buChar char=""/>
              <a:tabLst>
                <a:tab pos="457200" algn="l"/>
              </a:tabLst>
            </a:pPr>
            <a:r>
              <a:rPr lang="nb-NO" dirty="0"/>
              <a:t>Gjennomførte dere aktiviteten slik dere planla? Hva skyldes eventuelle avvik?</a:t>
            </a:r>
          </a:p>
          <a:p>
            <a:pPr lvl="0"/>
            <a:endParaRPr lang="nb-NO" dirty="0"/>
          </a:p>
          <a:p>
            <a:pPr marL="0" indent="0">
              <a:buNone/>
            </a:pPr>
            <a:r>
              <a:rPr lang="nb-NO" dirty="0"/>
              <a:t>Hver gruppe noterer to-tre momenter dere vil dele med resten av kollegiet.</a:t>
            </a:r>
          </a:p>
        </p:txBody>
      </p:sp>
    </p:spTree>
    <p:extLst>
      <p:ext uri="{BB962C8B-B14F-4D97-AF65-F5344CB8AC3E}">
        <p14:creationId xmlns:p14="http://schemas.microsoft.com/office/powerpoint/2010/main" val="2786939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428239"/>
            <a:ext cx="8229600" cy="404222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1" y="1263782"/>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4087765" y="3244334"/>
            <a:ext cx="3810851"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8 Problemløsing</a:t>
            </a:r>
            <a:endParaRPr lang="nb-NO" sz="3000" dirty="0">
              <a:solidFill>
                <a:schemeClr val="bg1"/>
              </a:solidFill>
            </a:endParaRP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lære å planlegge og lede en matematisk samtale med fokus på generalisering </a:t>
            </a:r>
          </a:p>
          <a:p>
            <a:pPr lvl="0"/>
            <a:r>
              <a:rPr lang="nb-NO" dirty="0"/>
              <a:t>lære hvordan representasjoner kan brukes for å begrunne at en strategi gjelder generelt</a:t>
            </a:r>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 klokke, stor&#10;&#10;Automatisk generert beskrivelse">
            <a:extLst>
              <a:ext uri="{FF2B5EF4-FFF2-40B4-BE49-F238E27FC236}">
                <a16:creationId xmlns:a16="http://schemas.microsoft.com/office/drawing/2014/main" id="{BF441D87-9A6D-460B-8E29-32D87482579E}"/>
              </a:ext>
            </a:extLst>
          </p:cNvPr>
          <p:cNvPicPr>
            <a:picLocks noChangeAspect="1"/>
          </p:cNvPicPr>
          <p:nvPr/>
        </p:nvPicPr>
        <p:blipFill>
          <a:blip r:embed="rId4"/>
          <a:stretch>
            <a:fillRect/>
          </a:stretch>
        </p:blipFill>
        <p:spPr>
          <a:xfrm>
            <a:off x="3084740" y="1629000"/>
            <a:ext cx="2974517" cy="3600000"/>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se film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fontScale="92500"/>
          </a:bodyPr>
          <a:lstStyle/>
          <a:p>
            <a:pPr marL="0" indent="0">
              <a:buNone/>
            </a:pPr>
            <a:r>
              <a:rPr lang="nb-NO" dirty="0"/>
              <a:t>Individuelt.</a:t>
            </a:r>
          </a:p>
          <a:p>
            <a:pPr marL="0" indent="0">
              <a:spcBef>
                <a:spcPts val="600"/>
              </a:spcBef>
              <a:buNone/>
            </a:pPr>
            <a:r>
              <a:rPr lang="nb-NO" dirty="0"/>
              <a:t>Les artikkelen </a:t>
            </a:r>
            <a:r>
              <a:rPr lang="nb-NO" i="1" dirty="0"/>
              <a:t>Barns strategier i arbeid med tall.</a:t>
            </a:r>
            <a:endParaRPr lang="nb-NO" dirty="0"/>
          </a:p>
          <a:p>
            <a:pPr lvl="0">
              <a:spcBef>
                <a:spcPts val="600"/>
              </a:spcBef>
            </a:pPr>
            <a:r>
              <a:rPr lang="nb-NO" dirty="0"/>
              <a:t>Marker deler du finner spesielt viktige, relevante eller interessante.</a:t>
            </a:r>
          </a:p>
          <a:p>
            <a:pPr>
              <a:spcBef>
                <a:spcPts val="600"/>
              </a:spcBef>
            </a:pPr>
            <a:r>
              <a:rPr lang="nb-NO" dirty="0"/>
              <a:t>Beskriv med egne ord hva</a:t>
            </a:r>
            <a:r>
              <a:rPr lang="nb-NO" i="1" dirty="0"/>
              <a:t> strategien Opprettholde lik verdi </a:t>
            </a:r>
            <a:r>
              <a:rPr lang="nb-NO" dirty="0"/>
              <a:t>går ut på og hvordan en blokkmodell kan representere regneoperasjonen.</a:t>
            </a:r>
          </a:p>
          <a:p>
            <a:pPr marL="0" lvl="0" indent="0">
              <a:spcBef>
                <a:spcPts val="600"/>
              </a:spcBef>
              <a:buNone/>
            </a:pPr>
            <a:endParaRPr lang="nb-NO" dirty="0"/>
          </a:p>
          <a:p>
            <a:pPr marL="0" indent="0">
              <a:spcBef>
                <a:spcPts val="600"/>
              </a:spcBef>
              <a:buFont typeface="Arial"/>
              <a:buNone/>
            </a:pPr>
            <a:r>
              <a:rPr lang="nb-NO" dirty="0"/>
              <a:t>Se filmene:  </a:t>
            </a:r>
            <a:r>
              <a:rPr lang="nb-NO" i="1" dirty="0"/>
              <a:t>Ragnar 5 + 9</a:t>
            </a:r>
            <a:r>
              <a:rPr lang="nb-NO" dirty="0"/>
              <a:t>, </a:t>
            </a:r>
            <a:r>
              <a:rPr lang="nb-NO" i="1" dirty="0"/>
              <a:t>Magnus 5 + 9 </a:t>
            </a:r>
            <a:r>
              <a:rPr lang="nb-NO" dirty="0"/>
              <a:t>og </a:t>
            </a:r>
            <a:r>
              <a:rPr lang="nb-NO" i="1" dirty="0"/>
              <a:t>Maya 5 + 9</a:t>
            </a:r>
            <a:r>
              <a:rPr lang="nb-NO" dirty="0"/>
              <a:t>.</a:t>
            </a:r>
          </a:p>
          <a:p>
            <a:pPr>
              <a:spcBef>
                <a:spcPts val="600"/>
              </a:spcBef>
            </a:pPr>
            <a:r>
              <a:rPr lang="nb-NO" dirty="0"/>
              <a:t>Identifiser hvilke strategier de bruker når de skal addere fem og ni.</a:t>
            </a:r>
          </a:p>
          <a:p>
            <a:pPr marL="0" indent="0">
              <a:buNone/>
            </a:pPr>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 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222936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filmer i grupper</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filmer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387600"/>
            <a:ext cx="8229600" cy="363127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 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365754C8-CBB4-4352-A1FC-3B1489E35B45}"/>
              </a:ext>
            </a:extLst>
          </p:cNvPr>
          <p:cNvPicPr>
            <a:picLocks noChangeAspect="1"/>
          </p:cNvPicPr>
          <p:nvPr/>
        </p:nvPicPr>
        <p:blipFill>
          <a:blip r:embed="rId4"/>
          <a:stretch>
            <a:fillRect/>
          </a:stretch>
        </p:blipFill>
        <p:spPr>
          <a:xfrm>
            <a:off x="2991341" y="1629000"/>
            <a:ext cx="3161316" cy="3600000"/>
          </a:xfrm>
          <a:prstGeom prst="rect">
            <a:avLst/>
          </a:prstGeom>
        </p:spPr>
      </p:pic>
    </p:spTree>
    <p:extLst>
      <p:ext uri="{BB962C8B-B14F-4D97-AF65-F5344CB8AC3E}">
        <p14:creationId xmlns:p14="http://schemas.microsoft.com/office/powerpoint/2010/main" val="610044741"/>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1094</Words>
  <Application>Microsoft Office PowerPoint</Application>
  <PresentationFormat>Skjermfremvisning (4:3)</PresentationFormat>
  <Paragraphs>126</Paragraphs>
  <Slides>26</Slides>
  <Notes>10</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26</vt:i4>
      </vt:variant>
    </vt:vector>
  </HeadingPairs>
  <TitlesOfParts>
    <vt:vector size="32" baseType="lpstr">
      <vt:lpstr>Arial</vt:lpstr>
      <vt:lpstr>Calibri</vt:lpstr>
      <vt:lpstr>Corbel</vt:lpstr>
      <vt:lpstr>Symbol</vt:lpstr>
      <vt:lpstr>Woodford Bourne</vt:lpstr>
      <vt:lpstr>Standardtema</vt:lpstr>
      <vt:lpstr>Modul 7 Generalisering</vt:lpstr>
      <vt:lpstr>Om modulen</vt:lpstr>
      <vt:lpstr>Mål</vt:lpstr>
      <vt:lpstr> 1. Forberedelse</vt:lpstr>
      <vt:lpstr>Les, se film og reflekter</vt:lpstr>
      <vt:lpstr> 2. Diskusjon av teori</vt:lpstr>
      <vt:lpstr>Drøfte artikkel og filmer i grupper (15 minutter)</vt:lpstr>
      <vt:lpstr>Drøfte artikkel og filmer i plenum (15 minutter)</vt:lpstr>
      <vt:lpstr> 3. Felles planlegging</vt:lpstr>
      <vt:lpstr>Strategi: Opprettholde lik verdi </vt:lpstr>
      <vt:lpstr>Strategi: Opprettholde lik verdi Argumentere ut fra et eksempel</vt:lpstr>
      <vt:lpstr>Generalisering av strategien</vt:lpstr>
      <vt:lpstr>Strategi: Opprettholde lik verdi Argumentere generelt</vt:lpstr>
      <vt:lpstr>Planlegging – aktiviteten Oppgavestreng</vt:lpstr>
      <vt:lpstr>Eksempel på utsjekksbillett</vt:lpstr>
      <vt:lpstr>Planlegging fortsetter</vt:lpstr>
      <vt:lpstr>4. Øving</vt:lpstr>
      <vt:lpstr>Øve med kolleger</vt:lpstr>
      <vt:lpstr>Time-Out</vt:lpstr>
      <vt:lpstr>Tips til utprøvingen</vt:lpstr>
      <vt:lpstr>5. Utprøving med elever</vt:lpstr>
      <vt:lpstr>Utprøving med elever</vt:lpstr>
      <vt:lpstr> 6. Vurdering/refleksjon</vt:lpstr>
      <vt:lpstr>Vurdering/refleksjon i grupper (20 minutter)</vt:lpstr>
      <vt:lpstr>Vurdering/refleksjon i plenum (10 minutter)</vt:lpstr>
      <vt:lpstr> Neste modul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 7 Generalisering</dc:title>
  <dc:creator>Astrid Bondø</dc:creator>
  <cp:lastModifiedBy>Astrid Bondø</cp:lastModifiedBy>
  <cp:revision>3</cp:revision>
  <dcterms:created xsi:type="dcterms:W3CDTF">2021-02-25T16:21:10Z</dcterms:created>
  <dcterms:modified xsi:type="dcterms:W3CDTF">2021-02-25T16:39:31Z</dcterms:modified>
</cp:coreProperties>
</file>