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515" r:id="rId3"/>
    <p:sldId id="523" r:id="rId4"/>
    <p:sldId id="516" r:id="rId5"/>
    <p:sldId id="522" r:id="rId6"/>
    <p:sldId id="517" r:id="rId7"/>
    <p:sldId id="537" r:id="rId8"/>
    <p:sldId id="538" r:id="rId9"/>
    <p:sldId id="544" r:id="rId10"/>
    <p:sldId id="528" r:id="rId11"/>
    <p:sldId id="542" r:id="rId12"/>
    <p:sldId id="529" r:id="rId13"/>
    <p:sldId id="540" r:id="rId14"/>
    <p:sldId id="530" r:id="rId15"/>
    <p:sldId id="543" r:id="rId16"/>
    <p:sldId id="532" r:id="rId17"/>
    <p:sldId id="533" r:id="rId18"/>
    <p:sldId id="534" r:id="rId19"/>
    <p:sldId id="518" r:id="rId20"/>
    <p:sldId id="535" r:id="rId21"/>
    <p:sldId id="519" r:id="rId22"/>
    <p:sldId id="541" r:id="rId23"/>
    <p:sldId id="536" r:id="rId24"/>
    <p:sldId id="521" r:id="rId25"/>
  </p:sldIdLst>
  <p:sldSz cx="9144000" cy="6858000" type="screen4x3"/>
  <p:notesSz cx="6797675" cy="9926638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C9F9"/>
    <a:srgbClr val="5DA2F5"/>
    <a:srgbClr val="B7DEE8"/>
    <a:srgbClr val="008FFA"/>
    <a:srgbClr val="1E4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ddels stil 2 – uthev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iddels stil 2 –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963" autoAdjust="0"/>
    <p:restoredTop sz="80149" autoAdjust="0"/>
  </p:normalViewPr>
  <p:slideViewPr>
    <p:cSldViewPr snapToGrid="0" snapToObjects="1">
      <p:cViewPr varScale="1">
        <p:scale>
          <a:sx n="71" d="100"/>
          <a:sy n="71" d="100"/>
        </p:scale>
        <p:origin x="777" y="3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124" d="100"/>
          <a:sy n="124" d="100"/>
        </p:scale>
        <p:origin x="242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9DAE8-7732-4A98-8B78-2DE5C99D4528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EA65D-C269-422C-A18D-5D6A9EA861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5365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61D4D-BBB0-425F-81E5-D16DF558CE00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A8049-8A12-4E74-9CEB-F634D483E3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9927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4068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58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6124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7487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0936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0068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3265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21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13299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24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9633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vedslide, buet tittel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/>
          <p:cNvSpPr>
            <a:spLocks noGrp="1"/>
          </p:cNvSpPr>
          <p:nvPr>
            <p:ph type="pic" sz="quarter" idx="13"/>
          </p:nvPr>
        </p:nvSpPr>
        <p:spPr>
          <a:xfrm>
            <a:off x="7" y="197708"/>
            <a:ext cx="9144000" cy="711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nb-NO" dirty="0"/>
          </a:p>
        </p:txBody>
      </p:sp>
      <p:sp>
        <p:nvSpPr>
          <p:cNvPr id="7" name="Rektangel 19"/>
          <p:cNvSpPr/>
          <p:nvPr userDrawn="1"/>
        </p:nvSpPr>
        <p:spPr>
          <a:xfrm>
            <a:off x="0" y="4513811"/>
            <a:ext cx="9144007" cy="2344190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67809" y="1740731"/>
                  <a:pt x="16590" y="1719529"/>
                </a:cubicBezTo>
                <a:lnTo>
                  <a:pt x="0" y="135738"/>
                </a:lnTo>
                <a:close/>
              </a:path>
            </a:pathLst>
          </a:custGeom>
          <a:solidFill>
            <a:srgbClr val="EBF2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Rektangel 19"/>
          <p:cNvSpPr/>
          <p:nvPr userDrawn="1"/>
        </p:nvSpPr>
        <p:spPr>
          <a:xfrm>
            <a:off x="0" y="4704746"/>
            <a:ext cx="9144007" cy="2405667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3904 w 6470253"/>
              <a:gd name="connsiteY3" fmla="*/ 1726478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55123" y="1747680"/>
                  <a:pt x="3904" y="1726478"/>
                </a:cubicBezTo>
                <a:cubicBezTo>
                  <a:pt x="2603" y="1196231"/>
                  <a:pt x="1301" y="665985"/>
                  <a:pt x="0" y="135738"/>
                </a:cubicBez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15447" y="5838475"/>
            <a:ext cx="963920" cy="869310"/>
          </a:xfrm>
          <a:prstGeom prst="rect">
            <a:avLst/>
          </a:prstGeom>
        </p:spPr>
      </p:pic>
      <p:sp>
        <p:nvSpPr>
          <p:cNvPr id="9" name="Undertittel 2"/>
          <p:cNvSpPr>
            <a:spLocks noGrp="1"/>
          </p:cNvSpPr>
          <p:nvPr>
            <p:ph type="subTitle" idx="1"/>
          </p:nvPr>
        </p:nvSpPr>
        <p:spPr>
          <a:xfrm>
            <a:off x="467928" y="6133487"/>
            <a:ext cx="6051665" cy="73931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algn="l"/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3" y="5324219"/>
            <a:ext cx="8229600" cy="794471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89672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021492"/>
            <a:ext cx="3008313" cy="947588"/>
          </a:xfrm>
        </p:spPr>
        <p:txBody>
          <a:bodyPr anchor="b">
            <a:normAutofit/>
          </a:bodyPr>
          <a:lstStyle>
            <a:lvl1pPr algn="l">
              <a:defRPr sz="2400" b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1021492"/>
            <a:ext cx="5111750" cy="500036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2084173"/>
            <a:ext cx="3008313" cy="39376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2325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792362"/>
            <a:ext cx="5486400" cy="566738"/>
          </a:xfrm>
        </p:spPr>
        <p:txBody>
          <a:bodyPr anchor="b"/>
          <a:lstStyle>
            <a:lvl1pPr algn="l">
              <a:defRPr sz="2000" b="0" i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1252151"/>
            <a:ext cx="5486400" cy="34754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/>
              <a:t>Dra bildet til plassholderen eller klikk ikonet for å legge 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6709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1081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148056"/>
            <a:ext cx="8229600" cy="3992563"/>
          </a:xfrm>
        </p:spPr>
        <p:txBody>
          <a:bodyPr vert="horz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5401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/>
          <p:cNvSpPr>
            <a:spLocks noGrp="1"/>
          </p:cNvSpPr>
          <p:nvPr>
            <p:ph type="pic" sz="quarter" idx="13"/>
          </p:nvPr>
        </p:nvSpPr>
        <p:spPr>
          <a:xfrm>
            <a:off x="905990" y="2010032"/>
            <a:ext cx="7381275" cy="390473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nb-NO" dirty="0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905990" y="1005016"/>
            <a:ext cx="7381275" cy="927310"/>
          </a:xfrm>
        </p:spPr>
        <p:txBody>
          <a:bodyPr/>
          <a:lstStyle>
            <a:lvl1pPr>
              <a:defRPr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04749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side b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bilde 10"/>
          <p:cNvSpPr>
            <a:spLocks noGrp="1"/>
          </p:cNvSpPr>
          <p:nvPr>
            <p:ph type="pic" sz="quarter" idx="13"/>
          </p:nvPr>
        </p:nvSpPr>
        <p:spPr>
          <a:xfrm>
            <a:off x="0" y="6689"/>
            <a:ext cx="9144000" cy="63674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pPr/>
              <a:t>25.02.2021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6" name="Friform 5"/>
          <p:cNvSpPr/>
          <p:nvPr userDrawn="1"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 userDrawn="1"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tel 1"/>
          <p:cNvSpPr txBox="1">
            <a:spLocks/>
          </p:cNvSpPr>
          <p:nvPr userDrawn="1"/>
        </p:nvSpPr>
        <p:spPr>
          <a:xfrm>
            <a:off x="457199" y="5899458"/>
            <a:ext cx="8229600" cy="9419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3200">
                <a:solidFill>
                  <a:schemeClr val="bg1"/>
                </a:solidFill>
              </a:rPr>
              <a:t>Kapittelside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35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14329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all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64310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090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945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200" b="0" i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2858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2075935"/>
            <a:ext cx="4038600" cy="39212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2075935"/>
            <a:ext cx="4038600" cy="39212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008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984511"/>
            <a:ext cx="8229600" cy="927310"/>
          </a:xfrm>
        </p:spPr>
        <p:txBody>
          <a:bodyPr/>
          <a:lstStyle>
            <a:lvl1pPr>
              <a:defRPr b="0" i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214200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842053"/>
            <a:ext cx="4040188" cy="31715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213394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842053"/>
            <a:ext cx="4041775" cy="31715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779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862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365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917153"/>
            <a:ext cx="8229600" cy="927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2001795"/>
            <a:ext cx="8229600" cy="4017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1915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fld id="{B707B217-E5B1-7C42-B868-A854B78504CF}" type="datetimeFigureOut">
              <a:rPr lang="nb-NO" smtClean="0"/>
              <a:pPr/>
              <a:t>25.02.2021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769973" y="618307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844746" y="617511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A5D47-7C05-3D42-89E8-8596BD2E973A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36599" y="6138023"/>
            <a:ext cx="466677" cy="435770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6704435"/>
            <a:ext cx="9144000" cy="153566"/>
          </a:xfrm>
          <a:prstGeom prst="rect">
            <a:avLst/>
          </a:prstGeom>
          <a:solidFill>
            <a:srgbClr val="1F48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42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1" r:id="rId3"/>
    <p:sldLayoutId id="2147483650" r:id="rId4"/>
    <p:sldLayoutId id="2147483649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444098" y="5885505"/>
            <a:ext cx="8208143" cy="6660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4572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lang="nb-NO" sz="3200" kern="1200" noProof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ktangel 19"/>
          <p:cNvSpPr/>
          <p:nvPr/>
        </p:nvSpPr>
        <p:spPr>
          <a:xfrm>
            <a:off x="0" y="4513811"/>
            <a:ext cx="9144007" cy="2344190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67809" y="1740731"/>
                  <a:pt x="16590" y="1719529"/>
                </a:cubicBezTo>
                <a:lnTo>
                  <a:pt x="0" y="135738"/>
                </a:lnTo>
                <a:close/>
              </a:path>
            </a:pathLst>
          </a:custGeom>
          <a:solidFill>
            <a:srgbClr val="EBF2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Rektangel 19"/>
          <p:cNvSpPr/>
          <p:nvPr/>
        </p:nvSpPr>
        <p:spPr>
          <a:xfrm>
            <a:off x="0" y="4705004"/>
            <a:ext cx="9144007" cy="2405667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3904 w 6470253"/>
              <a:gd name="connsiteY3" fmla="*/ 1726478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55123" y="1747680"/>
                  <a:pt x="3904" y="1726478"/>
                </a:cubicBezTo>
                <a:cubicBezTo>
                  <a:pt x="2603" y="1196231"/>
                  <a:pt x="1301" y="665985"/>
                  <a:pt x="0" y="135738"/>
                </a:cubicBez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81891" y="5317067"/>
            <a:ext cx="6051665" cy="759638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Modul 6 Anvendelse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81891" y="6154115"/>
            <a:ext cx="6051665" cy="739311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Tidsbruk: 195 minutter + utprøving med elever</a:t>
            </a:r>
          </a:p>
          <a:p>
            <a:pPr algn="l"/>
            <a:endParaRPr lang="nb-NO" dirty="0">
              <a:solidFill>
                <a:schemeClr val="bg1"/>
              </a:solidFill>
            </a:endParaRPr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15447" y="5838475"/>
            <a:ext cx="963920" cy="869310"/>
          </a:xfrm>
          <a:prstGeom prst="rect">
            <a:avLst/>
          </a:prstGeom>
        </p:spPr>
      </p:pic>
      <p:sp>
        <p:nvSpPr>
          <p:cNvPr id="10" name="Tekstboks 2">
            <a:extLst>
              <a:ext uri="{FF2B5EF4-FFF2-40B4-BE49-F238E27FC236}">
                <a16:creationId xmlns:a16="http://schemas.microsoft.com/office/drawing/2014/main" id="{BE01CD3D-8BFD-4E63-9541-74BD54207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658" y="1868263"/>
            <a:ext cx="6979709" cy="252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2000" i="1" dirty="0" err="1"/>
              <a:t>Anvendingar</a:t>
            </a:r>
            <a:r>
              <a:rPr lang="nb-NO" sz="2000" i="1" dirty="0"/>
              <a:t> i matematikk </a:t>
            </a:r>
            <a:r>
              <a:rPr lang="nb-NO" sz="2000" i="1" dirty="0" err="1"/>
              <a:t>handlar</a:t>
            </a:r>
            <a:r>
              <a:rPr lang="nb-NO" sz="2000" i="1" dirty="0"/>
              <a:t> om at </a:t>
            </a:r>
            <a:r>
              <a:rPr lang="nb-NO" sz="2000" i="1" dirty="0" err="1"/>
              <a:t>elevane</a:t>
            </a:r>
            <a:r>
              <a:rPr lang="nb-NO" sz="2000" i="1" dirty="0"/>
              <a:t> skal få innsikt i korleis </a:t>
            </a:r>
            <a:r>
              <a:rPr lang="nb-NO" sz="2000" i="1" dirty="0" err="1"/>
              <a:t>dei</a:t>
            </a:r>
            <a:r>
              <a:rPr lang="nb-NO" sz="2000" i="1" dirty="0"/>
              <a:t> skal bruke matematikk i ulike </a:t>
            </a:r>
            <a:r>
              <a:rPr lang="nb-NO" sz="2000" i="1" dirty="0" err="1"/>
              <a:t>situasjonar</a:t>
            </a:r>
            <a:r>
              <a:rPr lang="nb-NO" sz="2000" i="1" dirty="0"/>
              <a:t>, både i og </a:t>
            </a:r>
            <a:r>
              <a:rPr lang="nb-NO" sz="2000" i="1" dirty="0" err="1"/>
              <a:t>utanfor</a:t>
            </a:r>
            <a:r>
              <a:rPr lang="nb-NO" sz="2000" i="1" dirty="0"/>
              <a:t> faget.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n-N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(Utdanningsdirektoratet, 2020).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n-NO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b-NO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57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8720AC6-3399-4550-9FAB-4E9A7702B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i="1" dirty="0"/>
              <a:t>Oppgavestreng 2</a:t>
            </a:r>
            <a:r>
              <a:rPr lang="nb-NO" i="1" dirty="0">
                <a:sym typeface="Symbol" panose="05050102010706020507" pitchFamily="18" charset="2"/>
              </a:rPr>
              <a:t> 12 </a:t>
            </a:r>
            <a:r>
              <a:rPr lang="nb-NO" dirty="0">
                <a:sym typeface="Symbol" panose="05050102010706020507" pitchFamily="18" charset="2"/>
              </a:rPr>
              <a:t>- oppbygging</a:t>
            </a:r>
            <a:r>
              <a:rPr lang="nb-NO" i="1" dirty="0"/>
              <a:t> </a:t>
            </a:r>
            <a:r>
              <a:rPr lang="nb-NO" dirty="0"/>
              <a:t> </a:t>
            </a:r>
            <a:endParaRPr lang="nb-NO" i="1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716D20D-E3B9-4DCA-9EE8-7FFE02EB3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6634480" cy="4327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i="1" dirty="0"/>
              <a:t>Oppgavestrengen 2</a:t>
            </a:r>
            <a:r>
              <a:rPr lang="nb-NO" i="1" dirty="0">
                <a:sym typeface="Symbol" panose="05050102010706020507" pitchFamily="18" charset="2"/>
              </a:rPr>
              <a:t> 12</a:t>
            </a:r>
            <a:r>
              <a:rPr lang="nb-NO" i="1" dirty="0"/>
              <a:t> </a:t>
            </a:r>
            <a:r>
              <a:rPr lang="nb-NO" dirty="0"/>
              <a:t>er bygd opp av fem regnestykker, der det første er så enkelt at flest mulig elever er med i diskusjonen fra starten av. Regnestykkene bygger på hverandre, slik at elevene kan bruke det første regnestykket i arbeidet med de neste oppgavene i oppgavestrengen. Elevene skal øve på å bruke strategien halvering og dobling, og i etterkant diskutere regnestykker der det det kan være lurt – eller ikke lurt - å bruke strategien. 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ADD32BB3-032C-4E03-9EFE-C0A021F95C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3318" y="2142637"/>
            <a:ext cx="1213480" cy="292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47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183F74-5707-4264-A4A7-4F59448E9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i="1" dirty="0"/>
              <a:t>Oppgavestreng 2</a:t>
            </a:r>
            <a:r>
              <a:rPr lang="nb-NO" i="1" dirty="0">
                <a:sym typeface="Symbol" panose="05050102010706020507" pitchFamily="18" charset="2"/>
              </a:rPr>
              <a:t> 12 </a:t>
            </a:r>
            <a:r>
              <a:rPr lang="nb-NO" dirty="0">
                <a:sym typeface="Symbol" panose="05050102010706020507" pitchFamily="18" charset="2"/>
              </a:rPr>
              <a:t>- begrunnelse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1C826C4-8220-4D68-94D4-8927EE17C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270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En mulig begrunnelse for at 4 ∙ 12 og 2 ∙ 24 er like mye, er å regne ut begge regnestykkene. En slik begrunnelse åpner ikke for resonnering om hvorfor halvering og dobling gjelder generelt i multiplikasjon. For å få mulighet til å utforske og resonnere mer generelt, kan det være god støtte i en visuell representasjon. </a:t>
            </a:r>
          </a:p>
          <a:p>
            <a:pPr marL="0" indent="0">
              <a:buNone/>
            </a:pPr>
            <a:r>
              <a:rPr lang="nb-NO" dirty="0"/>
              <a:t>Når likheten 4 ∙ 12 = 2 ∙ 24  er representert for eksempel som et rutenett, kan tankegangen generaliseres.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Dokumentet </a:t>
            </a:r>
            <a:r>
              <a:rPr lang="nb-NO" i="1" dirty="0"/>
              <a:t>Beskrivelse av oppgavestrengen 2 ∙ 12</a:t>
            </a:r>
            <a:r>
              <a:rPr lang="nb-NO" dirty="0"/>
              <a:t> kan være til hjelp i planleggingen.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3717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8720AC6-3399-4550-9FAB-4E9A7702B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54416"/>
            <a:ext cx="8229600" cy="927310"/>
          </a:xfrm>
        </p:spPr>
        <p:txBody>
          <a:bodyPr/>
          <a:lstStyle/>
          <a:p>
            <a:r>
              <a:rPr lang="nb-NO" dirty="0"/>
              <a:t>Aktiviteten </a:t>
            </a:r>
            <a:r>
              <a:rPr lang="nb-NO" i="1" dirty="0"/>
              <a:t>Oppgavestreng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716D20D-E3B9-4DCA-9EE8-7FFE02EB3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727"/>
            <a:ext cx="8346734" cy="49292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Gå sammen i grupper på 6-10 personer. </a:t>
            </a:r>
          </a:p>
          <a:p>
            <a:pPr marL="0" indent="0">
              <a:buNone/>
            </a:pPr>
            <a:r>
              <a:rPr lang="nb-NO" dirty="0"/>
              <a:t>Bruk </a:t>
            </a:r>
            <a:r>
              <a:rPr lang="nb-NO" i="1" dirty="0"/>
              <a:t>Undervisningsnotat Modul 6</a:t>
            </a:r>
            <a:r>
              <a:rPr lang="nb-NO" dirty="0"/>
              <a:t> og planlegg aktiviteten </a:t>
            </a:r>
            <a:r>
              <a:rPr lang="nb-NO" i="1" dirty="0"/>
              <a:t>Oppgavestreng 2 ∙ 12</a:t>
            </a:r>
            <a:r>
              <a:rPr lang="nb-NO" dirty="0"/>
              <a:t>. Diskuter de ulike momentene i undervisningsnotatet og bli enig om et felles notat. </a:t>
            </a:r>
          </a:p>
          <a:p>
            <a:pPr mar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nb-NO" dirty="0"/>
              <a:t>Tenk gjennom</a:t>
            </a:r>
          </a:p>
          <a:p>
            <a:pPr lvl="0"/>
            <a:r>
              <a:rPr lang="nb-NO" dirty="0"/>
              <a:t>En visuell representasjon som kan være en støtte i argumentasjonen for at strategien halvering og dobling kan brukes generelt</a:t>
            </a:r>
          </a:p>
          <a:p>
            <a:pPr lvl="0"/>
            <a:r>
              <a:rPr lang="nb-NO" dirty="0"/>
              <a:t>hvordan samtaletrekket </a:t>
            </a:r>
            <a:r>
              <a:rPr lang="nb-NO" i="1" dirty="0"/>
              <a:t>Endre</a:t>
            </a:r>
            <a:r>
              <a:rPr lang="nb-NO" dirty="0"/>
              <a:t> kan bidra til at elevene reflekterer rundt når de vil ta i bruk denne strategien </a:t>
            </a:r>
          </a:p>
          <a:p>
            <a:pPr lvl="0"/>
            <a:r>
              <a:rPr lang="nb-NO" dirty="0"/>
              <a:t>en </a:t>
            </a:r>
            <a:r>
              <a:rPr lang="nb-NO" i="1" dirty="0"/>
              <a:t>utsjekksbillett </a:t>
            </a:r>
            <a:r>
              <a:rPr lang="nb-NO" dirty="0"/>
              <a:t>som viser om elevene har forstått strategien.</a:t>
            </a:r>
          </a:p>
        </p:txBody>
      </p:sp>
    </p:spTree>
    <p:extLst>
      <p:ext uri="{BB962C8B-B14F-4D97-AF65-F5344CB8AC3E}">
        <p14:creationId xmlns:p14="http://schemas.microsoft.com/office/powerpoint/2010/main" val="2290945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F9AB20-FB0D-44DC-BD53-6B80D5383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Eksempel på utsjekksbillett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225B751-23C6-483F-997F-8740C0BB2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" y="2001795"/>
            <a:ext cx="7579360" cy="4017079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Bruk strategien dobling og halvering til å løse regnestykket 12,5 ∙ 16</a:t>
            </a:r>
            <a:br>
              <a:rPr lang="nb-NO" dirty="0"/>
            </a:b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0106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8720AC6-3399-4550-9FAB-4E9A7702B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Planlegging fortsetter</a:t>
            </a:r>
            <a:endParaRPr lang="nb-NO" i="1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716D20D-E3B9-4DCA-9EE8-7FFE02EB3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Alle deltakerne noterer det dere blir enige om i undervisningsnotatet. La én av deltakerne passe tiden, slik at dere får god tid til å drøfte alle fasene i undervisningsøkta.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Velg til slutt hvem av dere som skal lede en øving mens kollegene er «elever».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20937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4956848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4. Øving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6" name="Bilde 5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F23091C3-99DA-4753-A0BA-6D77F143B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629000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779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22DB718-C12F-4019-B98F-82D367E4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 med kolleger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341D9B9-5F07-493D-90BE-96EDDB90B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>
                <a:effectLst/>
                <a:latin typeface="Woodford Bourne"/>
                <a:ea typeface="Calibri" panose="020F0502020204030204" pitchFamily="34" charset="0"/>
                <a:cs typeface="Times New Roman" panose="02020603050405020304" pitchFamily="18" charset="0"/>
              </a:rPr>
              <a:t>Deltakerne i planleggingsgruppen øver på aktiviteten. </a:t>
            </a:r>
          </a:p>
          <a:p>
            <a:pPr marL="0" indent="0">
              <a:buNone/>
            </a:pPr>
            <a:r>
              <a:rPr lang="nb-NO" dirty="0">
                <a:effectLst/>
                <a:latin typeface="Woodford Bourne"/>
                <a:ea typeface="Calibri" panose="020F0502020204030204" pitchFamily="34" charset="0"/>
                <a:cs typeface="Times New Roman" panose="02020603050405020304" pitchFamily="18" charset="0"/>
              </a:rPr>
              <a:t>En eller to deltakere har rollen som lærer, resten er «elever».</a:t>
            </a:r>
          </a:p>
          <a:p>
            <a:pPr marL="0" indent="0">
              <a:buNone/>
            </a:pPr>
            <a:r>
              <a:rPr lang="nb-NO" dirty="0">
                <a:effectLst/>
                <a:latin typeface="Woodford Bourne"/>
                <a:ea typeface="Calibri" panose="020F0502020204030204" pitchFamily="34" charset="0"/>
                <a:cs typeface="Times New Roman" panose="02020603050405020304" pitchFamily="18" charset="0"/>
              </a:rPr>
              <a:t>«Læreren» følger undervisningsnotatet og gjennomfører aktiviteten slik gruppen har planlagt. </a:t>
            </a:r>
          </a:p>
          <a:p>
            <a:pPr marL="0" indent="0">
              <a:buNone/>
            </a:pPr>
            <a:r>
              <a:rPr lang="nb-NO" dirty="0">
                <a:effectLst/>
                <a:latin typeface="Woodford Bourne"/>
                <a:ea typeface="Calibri" panose="020F0502020204030204" pitchFamily="34" charset="0"/>
                <a:cs typeface="Times New Roman" panose="02020603050405020304" pitchFamily="18" charset="0"/>
              </a:rPr>
              <a:t>Undervisningsnotatet kan justeres etter erfaringene dere gjør under øvingen. </a:t>
            </a:r>
            <a:endParaRPr lang="nb-NO" dirty="0">
              <a:latin typeface="Woodford Bourne"/>
            </a:endParaRPr>
          </a:p>
        </p:txBody>
      </p:sp>
    </p:spTree>
    <p:extLst>
      <p:ext uri="{BB962C8B-B14F-4D97-AF65-F5344CB8AC3E}">
        <p14:creationId xmlns:p14="http://schemas.microsoft.com/office/powerpoint/2010/main" val="1568957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22DB718-C12F-4019-B98F-82D367E4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Time-Out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341D9B9-5F07-493D-90BE-96EDDB90B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165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/>
              <a:t>Både «læreren» og «elevene» kan be om Time-Out. Da tar dere et kort avbrekk for å avklare viktige spørsmål eller minne om ting gruppen er blitt enige om under planleggingen. </a:t>
            </a:r>
            <a:b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b-NO" dirty="0"/>
          </a:p>
          <a:p>
            <a:pPr marL="0" indent="0">
              <a:buNone/>
            </a:pPr>
            <a:r>
              <a:rPr lang="nb-NO" dirty="0"/>
              <a:t>Det kan for eksempel dreie seg om hvordan dere vil</a:t>
            </a:r>
          </a:p>
          <a:p>
            <a:pPr lvl="0"/>
            <a:r>
              <a:rPr lang="nb-NO" dirty="0"/>
              <a:t>introdusere en visuell representasjon for det første regnestykket</a:t>
            </a:r>
          </a:p>
          <a:p>
            <a:pPr lvl="0"/>
            <a:r>
              <a:rPr lang="nb-NO" dirty="0"/>
              <a:t>utfordre elevene til å bruke samme representasjon for de påfølgende regnestykkene </a:t>
            </a:r>
          </a:p>
          <a:p>
            <a:pPr lvl="0"/>
            <a:r>
              <a:rPr lang="nb-NO" dirty="0"/>
              <a:t>vurdere elevenes argument og resonnement knyttet til strategien</a:t>
            </a:r>
          </a:p>
        </p:txBody>
      </p:sp>
    </p:spTree>
    <p:extLst>
      <p:ext uri="{BB962C8B-B14F-4D97-AF65-F5344CB8AC3E}">
        <p14:creationId xmlns:p14="http://schemas.microsoft.com/office/powerpoint/2010/main" val="2815299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22DB718-C12F-4019-B98F-82D367E4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Tips til utprøvingen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341D9B9-5F07-493D-90BE-96EDDB90B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54705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b-NO" dirty="0"/>
              <a:t>Opplegget skal prøves ut med elever før dere møtes til oppsummering av utprøvingen.</a:t>
            </a:r>
          </a:p>
          <a:p>
            <a:pPr marL="0" lv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nb-NO" dirty="0"/>
              <a:t>Læringsutbyttet for lærerne vil bli bedre om (deler av) planleggingsgruppen deltar når opplegget prøves ut med elevene. </a:t>
            </a:r>
          </a:p>
          <a:p>
            <a:pPr marL="0" lv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nb-NO" dirty="0"/>
              <a:t>Time-out kan også bli benyttet under utprøvingen.</a:t>
            </a:r>
          </a:p>
        </p:txBody>
      </p:sp>
    </p:spTree>
    <p:extLst>
      <p:ext uri="{BB962C8B-B14F-4D97-AF65-F5344CB8AC3E}">
        <p14:creationId xmlns:p14="http://schemas.microsoft.com/office/powerpoint/2010/main" val="3010719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5. Utprøving med elever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406F5372-45B8-425E-A627-6ADD0F5AE5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7116" y="1629000"/>
            <a:ext cx="3129765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02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12AC12E-EFC9-48BE-9E8F-9FA04D193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Om modulen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0BD586C4-3C92-4F0B-9B51-A49813BDA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Denne modulen legger spesielt vekt på</a:t>
            </a:r>
          </a:p>
          <a:p>
            <a:pPr lvl="0"/>
            <a:r>
              <a:rPr lang="nb-NO" dirty="0"/>
              <a:t>kjerneelementet </a:t>
            </a:r>
            <a:r>
              <a:rPr lang="nb-NO" i="1" dirty="0"/>
              <a:t>Modellering og anvendelse </a:t>
            </a:r>
            <a:endParaRPr lang="nb-NO" dirty="0"/>
          </a:p>
          <a:p>
            <a:pPr lvl="0"/>
            <a:r>
              <a:rPr lang="nb-NO" dirty="0"/>
              <a:t>samtaletypen </a:t>
            </a:r>
            <a:r>
              <a:rPr lang="nb-NO" i="1" dirty="0"/>
              <a:t>Definere og oppklare</a:t>
            </a:r>
            <a:endParaRPr lang="nb-NO" dirty="0"/>
          </a:p>
          <a:p>
            <a:pPr lvl="0"/>
            <a:r>
              <a:rPr lang="nb-NO" dirty="0"/>
              <a:t>samtaletrekkene </a:t>
            </a:r>
            <a:r>
              <a:rPr lang="nb-NO" i="1" dirty="0"/>
              <a:t>Endre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838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65B214-BDCB-45B6-880C-A50AAC69B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3989"/>
            <a:ext cx="8229600" cy="927310"/>
          </a:xfrm>
        </p:spPr>
        <p:txBody>
          <a:bodyPr/>
          <a:lstStyle/>
          <a:p>
            <a:r>
              <a:rPr lang="nb-NO" dirty="0"/>
              <a:t>Utprøving med elever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C681C38-3BA6-40B7-AD6E-676D5E71E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3519"/>
            <a:ext cx="8229600" cy="50204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/>
              <a:t>Bruk undervisningsnotatet og gjennomfør aktiviteten slik gruppen har planlagt.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nb-NO" dirty="0"/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nb-NO" dirty="0"/>
              <a:t>Dere kan for eksempel diskutere hvordan dere kan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nb-NO" dirty="0"/>
              <a:t>representere det elevene ser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nb-NO" dirty="0"/>
              <a:t>gi passende respons 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nb-NO" dirty="0"/>
              <a:t>invitere flere elever inn i samtalen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nb-NO" dirty="0"/>
              <a:t>Dokumentasjon</a:t>
            </a:r>
          </a:p>
          <a:p>
            <a:pPr lvl="0"/>
            <a:r>
              <a:rPr lang="nb-NO" dirty="0"/>
              <a:t>Bruk gjerne mobil og ta lydopptak under gjennomføringen.</a:t>
            </a:r>
          </a:p>
          <a:p>
            <a:pPr lvl="0"/>
            <a:r>
              <a:rPr lang="nb-NO" dirty="0"/>
              <a:t>Noter etter utprøvingen hva du mener du lyktes med og hva som var utfordrende.</a:t>
            </a:r>
          </a:p>
          <a:p>
            <a:pPr lvl="0"/>
            <a:r>
              <a:rPr lang="nb-NO" dirty="0"/>
              <a:t>Ta bilde av det tavlene/plakatene etter at aktiviteten er prøvd ut.</a:t>
            </a:r>
          </a:p>
          <a:p>
            <a:pPr marL="0" lv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nb-NO" dirty="0"/>
              <a:t>Er dere flere sammen bør dere lage et felles notat.</a:t>
            </a:r>
          </a:p>
        </p:txBody>
      </p:sp>
    </p:spTree>
    <p:extLst>
      <p:ext uri="{BB962C8B-B14F-4D97-AF65-F5344CB8AC3E}">
        <p14:creationId xmlns:p14="http://schemas.microsoft.com/office/powerpoint/2010/main" val="1023416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6. Vurdering/refleksjon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6" name="Bilde 5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F23091C3-99DA-4753-A0BA-6D77F143B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629000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55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842B863-7FE2-4DE7-B06D-3AE9842B9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Vurdering/refleksjon i grupper</a:t>
            </a:r>
            <a:br>
              <a:rPr lang="nb-NO" dirty="0"/>
            </a:br>
            <a:r>
              <a:rPr lang="nb-NO" sz="2000" dirty="0"/>
              <a:t>(20 minutter)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62DA3C7-07C0-41F6-BD3C-5B93CA57A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4686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/>
              <a:t>Deltakerne deler erfaringene fra utprøvingen i planleggingsgruppene. Ta runden slik at alle får presentere sine tanker og erfaringer. </a:t>
            </a: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Hva viser utsjekksbilletten om elevenes forståelse av strategien halvering og dobling? </a:t>
            </a: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Hvordan fungerte den visuelle representasjonen dere valgte for regnestykkene og sammenhengen mellom dem?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Gjennomførte dere aktiviteten slik dere planla? </a:t>
            </a:r>
            <a:br>
              <a:rPr lang="nb-NO" dirty="0"/>
            </a:br>
            <a:r>
              <a:rPr lang="nb-NO" dirty="0"/>
              <a:t>Hva skyldes eventuelle avvik?</a:t>
            </a:r>
          </a:p>
          <a:p>
            <a:pPr marL="0" indent="0">
              <a:buNone/>
            </a:pPr>
            <a:r>
              <a:rPr lang="nb-NO" dirty="0"/>
              <a:t>Hver gruppe noterer to-tre momenter dere vil dele med resten av kollegiet.</a:t>
            </a:r>
          </a:p>
          <a:p>
            <a:pPr lvl="0"/>
            <a:endParaRPr lang="nb-NO" dirty="0"/>
          </a:p>
          <a:p>
            <a:pPr lvl="0"/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869395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842B863-7FE2-4DE7-B06D-3AE9842B9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Vurdering/refleksjon i plenum</a:t>
            </a:r>
            <a:br>
              <a:rPr lang="nb-NO" dirty="0"/>
            </a:br>
            <a:r>
              <a:rPr lang="nb-NO" sz="2000" dirty="0"/>
              <a:t>(10 minutter)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62DA3C7-07C0-41F6-BD3C-5B93CA57A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07919"/>
            <a:ext cx="8229600" cy="40625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Hver gruppe deler momentene dere har valgt med kollegene.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6561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Neste modul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4" name="Bilde 3" descr="Et bilde som inneholder objekt&#10;&#10;Automatisk generert beskrivelse">
            <a:extLst>
              <a:ext uri="{FF2B5EF4-FFF2-40B4-BE49-F238E27FC236}">
                <a16:creationId xmlns:a16="http://schemas.microsoft.com/office/drawing/2014/main" id="{45340AE3-CD3F-45A6-9F2F-E224796B6C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263782"/>
            <a:ext cx="9144000" cy="4069180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F4A8DC6F-22C1-4013-AFF7-DD8DAA58DF3D}"/>
              </a:ext>
            </a:extLst>
          </p:cNvPr>
          <p:cNvSpPr/>
          <p:nvPr/>
        </p:nvSpPr>
        <p:spPr>
          <a:xfrm>
            <a:off x="4087765" y="3244334"/>
            <a:ext cx="383803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 7 Generalisering</a:t>
            </a:r>
            <a:endParaRPr lang="nb-NO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76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1B292F-7E01-46DA-9A86-17948127E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Mål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1BB7A2-7DF6-4709-93CC-D70ABD4F3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Målet med denne modulen er at deltakerne skal</a:t>
            </a:r>
          </a:p>
          <a:p>
            <a:pPr lvl="0"/>
            <a:r>
              <a:rPr lang="nb-NO" dirty="0"/>
              <a:t>planlegge for at elevene gjennom støtte i en visuell representasjon får erfaring med regnestrategien </a:t>
            </a:r>
            <a:r>
              <a:rPr lang="nb-NO" i="1" dirty="0"/>
              <a:t>Halvering og dobling</a:t>
            </a:r>
            <a:endParaRPr lang="nb-NO" dirty="0"/>
          </a:p>
          <a:p>
            <a:pPr lvl="0"/>
            <a:r>
              <a:rPr lang="nb-NO" dirty="0"/>
              <a:t>planlegge for å få elevene til å reflektere over når strategien er hensiktsmessig</a:t>
            </a:r>
          </a:p>
          <a:p>
            <a:pPr lvl="0"/>
            <a:r>
              <a:rPr lang="nb-NO" dirty="0"/>
              <a:t>undersøke hvordan de kan vurdere elevenes forståelse av strategien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60660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1. Forberedelse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4" name="Bilde 3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BF441D87-9A6D-460B-8E29-32D8748257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740" y="1629000"/>
            <a:ext cx="2974517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68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D2BFEF-88B4-4791-95C2-EBCDC50B5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Les, se film og reflekter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C34E25-7E34-41CE-B65F-0D04FA21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4091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/>
              <a:t>Individuelt.</a:t>
            </a:r>
          </a:p>
          <a:p>
            <a:pPr marL="0" indent="0">
              <a:buNone/>
            </a:pPr>
            <a:r>
              <a:rPr lang="nb-NO" dirty="0"/>
              <a:t>Les artikkelen </a:t>
            </a:r>
            <a:r>
              <a:rPr lang="nb-NO" i="1" dirty="0"/>
              <a:t>Oppgavestrenger i arbeid med tallforståelse.</a:t>
            </a:r>
            <a:endParaRPr lang="nb-NO" dirty="0"/>
          </a:p>
          <a:p>
            <a:pPr lvl="0"/>
            <a:r>
              <a:rPr lang="nb-NO" dirty="0"/>
              <a:t>Marker deler du finner spesielt viktige, relevante eller interessante.</a:t>
            </a:r>
          </a:p>
          <a:p>
            <a:pPr lvl="0"/>
            <a:endParaRPr lang="nb-NO" dirty="0"/>
          </a:p>
          <a:p>
            <a:pPr marL="0" indent="0">
              <a:buNone/>
            </a:pPr>
            <a:r>
              <a:rPr lang="nb-NO" dirty="0"/>
              <a:t>Se filmen </a:t>
            </a:r>
            <a:r>
              <a:rPr lang="nb-NO" i="1" dirty="0"/>
              <a:t>halvering og dobling </a:t>
            </a:r>
            <a:r>
              <a:rPr lang="nb-NO" dirty="0"/>
              <a:t>i lys av artikkelen</a:t>
            </a:r>
            <a:r>
              <a:rPr lang="nb-NO" i="1" dirty="0"/>
              <a:t>.</a:t>
            </a:r>
            <a:endParaRPr lang="nb-NO" dirty="0"/>
          </a:p>
          <a:p>
            <a:pPr lvl="0"/>
            <a:r>
              <a:rPr lang="nb-NO" dirty="0"/>
              <a:t>Målet for timen er strategien halvering og dobling av faktorene i et multiplikasjonsstykke. Læreren legge opp til en samtale om hvorfor strategien virker. Identifiser deler i episoden der læreren legger opp til en samtale om hvorfor strategien virker og analyser begrunnelsene.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Ta notatene med til diskusjon i gruppe/plenum.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5392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2. Diskusjon av teori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10" name="Bilde 9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0CD3D443-5DFB-4FE0-9ECD-80D2557723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629000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122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67DC22-1382-47EB-BF0E-92930904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Drøfte artikkel og film i grupper</a:t>
            </a:r>
            <a:br>
              <a:rPr lang="nb-NO" dirty="0"/>
            </a:br>
            <a:r>
              <a:rPr lang="nb-NO" sz="2000" dirty="0"/>
              <a:t>(15 minutter)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4D3B62-E88F-4537-9B64-B026DF32B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Den som leder modulen sørger for at</a:t>
            </a:r>
            <a:r>
              <a:rPr lang="nb-NO" b="1" dirty="0"/>
              <a:t> </a:t>
            </a:r>
            <a:endParaRPr lang="nb-NO" dirty="0"/>
          </a:p>
          <a:p>
            <a:pPr lvl="0"/>
            <a:r>
              <a:rPr lang="nb-NO" dirty="0"/>
              <a:t>alle i gruppen i tur og orden får si det de har merket seg</a:t>
            </a:r>
          </a:p>
          <a:p>
            <a:pPr lvl="0"/>
            <a:r>
              <a:rPr lang="nb-NO" dirty="0"/>
              <a:t>gruppen holder tiden og passer på at dere først og fremst samtaler om spørsmålene</a:t>
            </a:r>
          </a:p>
          <a:p>
            <a:pPr lvl="0"/>
            <a:r>
              <a:rPr lang="nb-NO" dirty="0"/>
              <a:t>blir enig om hva dere skal løfte fram i plenum og hvem som skal gjøre det</a:t>
            </a:r>
          </a:p>
          <a:p>
            <a:pPr lvl="0"/>
            <a:endParaRPr lang="nb-NO" dirty="0"/>
          </a:p>
          <a:p>
            <a:pPr marL="0" indent="0">
              <a:buNone/>
            </a:pPr>
            <a:r>
              <a:rPr lang="nb-NO" dirty="0"/>
              <a:t>Hvis dere er færre enn ti lærere kan dere gjennomføre samarbeidet som en gruppe uten plenum.</a:t>
            </a:r>
          </a:p>
          <a:p>
            <a:pPr lvl="0"/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7906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67DC22-1382-47EB-BF0E-92930904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Drøfte artikkel og film i plenum</a:t>
            </a:r>
            <a:br>
              <a:rPr lang="nb-NO" dirty="0"/>
            </a:br>
            <a:r>
              <a:rPr lang="nb-NO" sz="2000" dirty="0"/>
              <a:t>(15 minutter)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4D3B62-E88F-4537-9B64-B026DF32B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97760"/>
            <a:ext cx="8229600" cy="3621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Gruppene deler momentene de har valgt ut.</a:t>
            </a:r>
            <a:br>
              <a:rPr lang="nb-NO" dirty="0"/>
            </a:br>
            <a:r>
              <a:rPr lang="nb-NO" dirty="0"/>
              <a:t>Noter stikkord som dere kan ta med inn i planleggingen.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72367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3. Felles planlegging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4" name="Bilde 3" descr="Et bilde som inneholder klokke&#10;&#10;Automatisk generert beskrivelse">
            <a:extLst>
              <a:ext uri="{FF2B5EF4-FFF2-40B4-BE49-F238E27FC236}">
                <a16:creationId xmlns:a16="http://schemas.microsoft.com/office/drawing/2014/main" id="{381AE53E-643F-4BAD-BB11-A1BE26BE89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1341" y="1629000"/>
            <a:ext cx="3161316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26291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tema">
  <a:themeElements>
    <a:clrScheme name="Entro sitt">
      <a:dk1>
        <a:sysClr val="windowText" lastClr="000000"/>
      </a:dk1>
      <a:lt1>
        <a:sysClr val="window" lastClr="FFFFFF"/>
      </a:lt1>
      <a:dk2>
        <a:srgbClr val="73AB48"/>
      </a:dk2>
      <a:lt2>
        <a:srgbClr val="EEECE1"/>
      </a:lt2>
      <a:accent1>
        <a:srgbClr val="8D8F8C"/>
      </a:accent1>
      <a:accent2>
        <a:srgbClr val="C0504D"/>
      </a:accent2>
      <a:accent3>
        <a:srgbClr val="FAF8F7"/>
      </a:accent3>
      <a:accent4>
        <a:srgbClr val="CBCCC6"/>
      </a:accent4>
      <a:accent5>
        <a:srgbClr val="4BACC6"/>
      </a:accent5>
      <a:accent6>
        <a:srgbClr val="F79646"/>
      </a:accent6>
      <a:hlink>
        <a:srgbClr val="447B53"/>
      </a:hlink>
      <a:folHlink>
        <a:srgbClr val="56693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Standardtema</Template>
  <TotalTime>0</TotalTime>
  <Words>1058</Words>
  <Application>Microsoft Office PowerPoint</Application>
  <PresentationFormat>Skjermfremvisning (4:3)</PresentationFormat>
  <Paragraphs>111</Paragraphs>
  <Slides>24</Slides>
  <Notes>9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24</vt:i4>
      </vt:variant>
    </vt:vector>
  </HeadingPairs>
  <TitlesOfParts>
    <vt:vector size="30" baseType="lpstr">
      <vt:lpstr>Arial</vt:lpstr>
      <vt:lpstr>Calibri</vt:lpstr>
      <vt:lpstr>Corbel</vt:lpstr>
      <vt:lpstr>Symbol</vt:lpstr>
      <vt:lpstr>Woodford Bourne</vt:lpstr>
      <vt:lpstr>Standardtema</vt:lpstr>
      <vt:lpstr>Modul 6 Anvendelse</vt:lpstr>
      <vt:lpstr>Om modulen</vt:lpstr>
      <vt:lpstr>Mål</vt:lpstr>
      <vt:lpstr> 1. Forberedelse</vt:lpstr>
      <vt:lpstr>Les, se film og reflekter</vt:lpstr>
      <vt:lpstr> 2. Diskusjon av teori</vt:lpstr>
      <vt:lpstr>Drøfte artikkel og film i grupper (15 minutter)</vt:lpstr>
      <vt:lpstr>Drøfte artikkel og film i plenum (15 minutter)</vt:lpstr>
      <vt:lpstr> 3. Felles planlegging</vt:lpstr>
      <vt:lpstr>Oppgavestreng 2 12 - oppbygging  </vt:lpstr>
      <vt:lpstr>Oppgavestreng 2 12 - begrunnelse</vt:lpstr>
      <vt:lpstr>Aktiviteten Oppgavestreng</vt:lpstr>
      <vt:lpstr>Eksempel på utsjekksbillett</vt:lpstr>
      <vt:lpstr>Planlegging fortsetter</vt:lpstr>
      <vt:lpstr> 4. Øving</vt:lpstr>
      <vt:lpstr>Øve med kolleger</vt:lpstr>
      <vt:lpstr>Time-Out</vt:lpstr>
      <vt:lpstr>Tips til utprøvingen</vt:lpstr>
      <vt:lpstr>5. Utprøving med elever</vt:lpstr>
      <vt:lpstr>Utprøving med elever</vt:lpstr>
      <vt:lpstr> 6. Vurdering/refleksjon</vt:lpstr>
      <vt:lpstr>Vurdering/refleksjon i grupper (20 minutter)</vt:lpstr>
      <vt:lpstr>Vurdering/refleksjon i plenum (10 minutter)</vt:lpstr>
      <vt:lpstr> Neste modul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steinar ness</dc:creator>
  <cp:lastModifiedBy>Astrid Bondø</cp:lastModifiedBy>
  <cp:revision>409</cp:revision>
  <cp:lastPrinted>2019-04-26T13:40:47Z</cp:lastPrinted>
  <dcterms:created xsi:type="dcterms:W3CDTF">2017-11-27T08:38:29Z</dcterms:created>
  <dcterms:modified xsi:type="dcterms:W3CDTF">2021-02-25T15:28:36Z</dcterms:modified>
</cp:coreProperties>
</file>