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515" r:id="rId3"/>
    <p:sldId id="523" r:id="rId4"/>
    <p:sldId id="516" r:id="rId5"/>
    <p:sldId id="522" r:id="rId6"/>
    <p:sldId id="539" r:id="rId7"/>
    <p:sldId id="517" r:id="rId8"/>
    <p:sldId id="537" r:id="rId9"/>
    <p:sldId id="538" r:id="rId10"/>
    <p:sldId id="544" r:id="rId11"/>
    <p:sldId id="529" r:id="rId12"/>
    <p:sldId id="542" r:id="rId13"/>
    <p:sldId id="528" r:id="rId14"/>
    <p:sldId id="530" r:id="rId15"/>
    <p:sldId id="545" r:id="rId16"/>
    <p:sldId id="532" r:id="rId17"/>
    <p:sldId id="533" r:id="rId18"/>
    <p:sldId id="534" r:id="rId19"/>
    <p:sldId id="518" r:id="rId20"/>
    <p:sldId id="535" r:id="rId21"/>
    <p:sldId id="543" r:id="rId22"/>
    <p:sldId id="519" r:id="rId23"/>
    <p:sldId id="536" r:id="rId24"/>
    <p:sldId id="541" r:id="rId25"/>
    <p:sldId id="521" r:id="rId26"/>
  </p:sldIdLst>
  <p:sldSz cx="9144000" cy="6858000" type="screen4x3"/>
  <p:notesSz cx="6797675" cy="9926638"/>
  <p:defaultTextStyle>
    <a:defPPr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1C9F9"/>
    <a:srgbClr val="5DA2F5"/>
    <a:srgbClr val="B7DEE8"/>
    <a:srgbClr val="008FFA"/>
    <a:srgbClr val="1E48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ddels stil 2 – uthev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ddels stil 2 – utheving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iddels stil 2 – utheving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1" autoAdjust="0"/>
    <p:restoredTop sz="80149" autoAdjust="0"/>
  </p:normalViewPr>
  <p:slideViewPr>
    <p:cSldViewPr snapToGrid="0" snapToObjects="1">
      <p:cViewPr varScale="1">
        <p:scale>
          <a:sx n="71" d="100"/>
          <a:sy n="71" d="100"/>
        </p:scale>
        <p:origin x="1341" y="3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124" d="100"/>
          <a:sy n="124" d="100"/>
        </p:scale>
        <p:origin x="242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9DAE8-7732-4A98-8B78-2DE5C99D4528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CEA65D-C269-422C-A18D-5D6A9EA861A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65365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361D4D-BBB0-425F-81E5-D16DF558CE00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2A8049-8A12-4E74-9CEB-F634D483E32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499273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440686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81607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56858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7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61245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10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04736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7890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19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53265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22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13299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2A8049-8A12-4E74-9CEB-F634D483E328}" type="slidenum">
              <a:rPr lang="nb-NO" smtClean="0"/>
              <a:t>25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9633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vedslide, buet tittel under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ssholder for bilde 11"/>
          <p:cNvSpPr>
            <a:spLocks noGrp="1"/>
          </p:cNvSpPr>
          <p:nvPr>
            <p:ph type="pic" sz="quarter" idx="13"/>
          </p:nvPr>
        </p:nvSpPr>
        <p:spPr>
          <a:xfrm>
            <a:off x="7" y="197708"/>
            <a:ext cx="9144000" cy="71104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 dirty="0"/>
          </a:p>
        </p:txBody>
      </p:sp>
      <p:sp>
        <p:nvSpPr>
          <p:cNvPr id="7" name="Rektangel 19"/>
          <p:cNvSpPr/>
          <p:nvPr userDrawn="1"/>
        </p:nvSpPr>
        <p:spPr>
          <a:xfrm>
            <a:off x="0" y="4513811"/>
            <a:ext cx="9144007" cy="2344190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67809" y="1740731"/>
                  <a:pt x="16590" y="1719529"/>
                </a:cubicBezTo>
                <a:lnTo>
                  <a:pt x="0" y="135738"/>
                </a:lnTo>
                <a:close/>
              </a:path>
            </a:pathLst>
          </a:custGeom>
          <a:solidFill>
            <a:srgbClr val="EBF2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Rektangel 19"/>
          <p:cNvSpPr/>
          <p:nvPr userDrawn="1"/>
        </p:nvSpPr>
        <p:spPr>
          <a:xfrm>
            <a:off x="0" y="4704746"/>
            <a:ext cx="9144007" cy="2405667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3904 w 6470253"/>
              <a:gd name="connsiteY3" fmla="*/ 1726478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55123" y="1747680"/>
                  <a:pt x="3904" y="1726478"/>
                </a:cubicBezTo>
                <a:cubicBezTo>
                  <a:pt x="2603" y="1196231"/>
                  <a:pt x="1301" y="665985"/>
                  <a:pt x="0" y="135738"/>
                </a:cubicBez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0" name="Bild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15447" y="5838475"/>
            <a:ext cx="963920" cy="869310"/>
          </a:xfrm>
          <a:prstGeom prst="rect">
            <a:avLst/>
          </a:prstGeom>
        </p:spPr>
      </p:pic>
      <p:sp>
        <p:nvSpPr>
          <p:cNvPr id="9" name="Undertittel 2"/>
          <p:cNvSpPr>
            <a:spLocks noGrp="1"/>
          </p:cNvSpPr>
          <p:nvPr>
            <p:ph type="subTitle" idx="1"/>
          </p:nvPr>
        </p:nvSpPr>
        <p:spPr>
          <a:xfrm>
            <a:off x="467928" y="6133487"/>
            <a:ext cx="6051665" cy="73931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</a:lstStyle>
          <a:p>
            <a:pPr algn="l"/>
            <a:endParaRPr lang="nb-NO" dirty="0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3" y="5324219"/>
            <a:ext cx="8229600" cy="794471"/>
          </a:xfrm>
        </p:spPr>
        <p:txBody>
          <a:bodyPr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nb-NO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89672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021492"/>
            <a:ext cx="3008313" cy="947588"/>
          </a:xfrm>
        </p:spPr>
        <p:txBody>
          <a:bodyPr anchor="b">
            <a:normAutofit/>
          </a:bodyPr>
          <a:lstStyle>
            <a:lvl1pPr algn="l">
              <a:defRPr sz="2400" b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1021492"/>
            <a:ext cx="5111750" cy="5000367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2084173"/>
            <a:ext cx="3008313" cy="393768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2325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792362"/>
            <a:ext cx="5486400" cy="566738"/>
          </a:xfrm>
        </p:spPr>
        <p:txBody>
          <a:bodyPr anchor="b"/>
          <a:lstStyle>
            <a:lvl1pPr algn="l">
              <a:defRPr sz="2000"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1252151"/>
            <a:ext cx="5486400" cy="34754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dirty="0"/>
              <a:t>Dra bildet til plassholderen eller klikk ikonet for å legge til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6709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10810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148056"/>
            <a:ext cx="8229600" cy="3992563"/>
          </a:xfrm>
        </p:spPr>
        <p:txBody>
          <a:bodyPr vert="horz"/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054013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 og stort 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  <p:sp>
        <p:nvSpPr>
          <p:cNvPr id="8" name="Plassholder for bilde 7"/>
          <p:cNvSpPr>
            <a:spLocks noGrp="1"/>
          </p:cNvSpPr>
          <p:nvPr>
            <p:ph type="pic" sz="quarter" idx="13"/>
          </p:nvPr>
        </p:nvSpPr>
        <p:spPr>
          <a:xfrm>
            <a:off x="905990" y="2010032"/>
            <a:ext cx="7381275" cy="3904736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 dirty="0"/>
          </a:p>
        </p:txBody>
      </p:sp>
      <p:sp>
        <p:nvSpPr>
          <p:cNvPr id="9" name="Tittel 1"/>
          <p:cNvSpPr>
            <a:spLocks noGrp="1"/>
          </p:cNvSpPr>
          <p:nvPr>
            <p:ph type="title"/>
          </p:nvPr>
        </p:nvSpPr>
        <p:spPr>
          <a:xfrm>
            <a:off x="905990" y="1005016"/>
            <a:ext cx="7381275" cy="927310"/>
          </a:xfrm>
        </p:spPr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</p:spTree>
    <p:extLst>
      <p:ext uri="{BB962C8B-B14F-4D97-AF65-F5344CB8AC3E}">
        <p14:creationId xmlns:p14="http://schemas.microsoft.com/office/powerpoint/2010/main" val="3047497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ide b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ssholder for bilde 10"/>
          <p:cNvSpPr>
            <a:spLocks noGrp="1"/>
          </p:cNvSpPr>
          <p:nvPr>
            <p:ph type="pic" sz="quarter" idx="13"/>
          </p:nvPr>
        </p:nvSpPr>
        <p:spPr>
          <a:xfrm>
            <a:off x="0" y="6689"/>
            <a:ext cx="9144000" cy="63674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nb-NO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pPr/>
              <a:t>25.02.2021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 dirty="0"/>
          </a:p>
        </p:txBody>
      </p:sp>
      <p:sp>
        <p:nvSpPr>
          <p:cNvPr id="6" name="Friform 5"/>
          <p:cNvSpPr/>
          <p:nvPr userDrawn="1"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 userDrawn="1"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8" name="Tittel 1"/>
          <p:cNvSpPr txBox="1">
            <a:spLocks/>
          </p:cNvSpPr>
          <p:nvPr userDrawn="1"/>
        </p:nvSpPr>
        <p:spPr>
          <a:xfrm>
            <a:off x="457199" y="5899458"/>
            <a:ext cx="8229600" cy="9419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nb-NO" sz="3200">
                <a:solidFill>
                  <a:schemeClr val="bg1"/>
                </a:solidFill>
              </a:rPr>
              <a:t>Kapittelside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9" name="Bild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735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143290"/>
            <a:ext cx="7772400" cy="1362075"/>
          </a:xfrm>
        </p:spPr>
        <p:txBody>
          <a:bodyPr anchor="t">
            <a:normAutofit/>
          </a:bodyPr>
          <a:lstStyle>
            <a:lvl1pPr algn="l">
              <a:defRPr sz="3200" b="0" cap="all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64310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0901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9454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200"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dirty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2858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2075935"/>
            <a:ext cx="4038600" cy="3921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2075935"/>
            <a:ext cx="4038600" cy="392121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008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984511"/>
            <a:ext cx="8229600" cy="927310"/>
          </a:xfrm>
        </p:spPr>
        <p:txBody>
          <a:bodyPr/>
          <a:lstStyle>
            <a:lvl1pPr>
              <a:defRPr b="0" i="0"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14200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842053"/>
            <a:ext cx="4040188" cy="31715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213394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dirty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842053"/>
            <a:ext cx="4041775" cy="31715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77794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3862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07B217-E5B1-7C42-B868-A854B78504CF}" type="datetimeFigureOut">
              <a:rPr lang="nb-NO" smtClean="0"/>
              <a:t>25.02.2021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A5D47-7C05-3D42-89E8-8596BD2E973A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3654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917153"/>
            <a:ext cx="8229600" cy="9273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2001795"/>
            <a:ext cx="8229600" cy="4017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19159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fld id="{B707B217-E5B1-7C42-B868-A854B78504CF}" type="datetimeFigureOut">
              <a:rPr lang="nb-NO" smtClean="0"/>
              <a:pPr/>
              <a:t>25.02.2021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769973" y="618307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Woodford Bourne" charset="0"/>
                <a:ea typeface="Woodford Bourne" charset="0"/>
                <a:cs typeface="Woodford Bourne" charset="0"/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844746" y="617511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A5D47-7C05-3D42-89E8-8596BD2E973A}" type="slidenum">
              <a:rPr lang="nb-NO" smtClean="0"/>
              <a:t>‹#›</a:t>
            </a:fld>
            <a:endParaRPr lang="nb-NO" dirty="0"/>
          </a:p>
        </p:txBody>
      </p:sp>
      <p:pic>
        <p:nvPicPr>
          <p:cNvPr id="11" name="Bilde 10"/>
          <p:cNvPicPr>
            <a:picLocks noChangeAspect="1"/>
          </p:cNvPicPr>
          <p:nvPr userDrawn="1"/>
        </p:nvPicPr>
        <p:blipFill rotWithShape="1"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236599" y="6138023"/>
            <a:ext cx="466677" cy="435770"/>
          </a:xfrm>
          <a:prstGeom prst="rect">
            <a:avLst/>
          </a:prstGeom>
        </p:spPr>
      </p:pic>
      <p:sp>
        <p:nvSpPr>
          <p:cNvPr id="12" name="Rektangel 11"/>
          <p:cNvSpPr/>
          <p:nvPr userDrawn="1"/>
        </p:nvSpPr>
        <p:spPr>
          <a:xfrm>
            <a:off x="0" y="6704435"/>
            <a:ext cx="9144000" cy="153566"/>
          </a:xfrm>
          <a:prstGeom prst="rect">
            <a:avLst/>
          </a:prstGeom>
          <a:solidFill>
            <a:srgbClr val="1F487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424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1" r:id="rId3"/>
    <p:sldLayoutId id="2147483650" r:id="rId4"/>
    <p:sldLayoutId id="2147483649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400" b="0" i="0" kern="1200">
          <a:solidFill>
            <a:schemeClr val="tx1">
              <a:lumMod val="50000"/>
              <a:lumOff val="50000"/>
            </a:schemeClr>
          </a:solidFill>
          <a:latin typeface="Woodford Bourne" charset="0"/>
          <a:ea typeface="Woodford Bourne" charset="0"/>
          <a:cs typeface="Woodford Bourne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 txBox="1">
            <a:spLocks/>
          </p:cNvSpPr>
          <p:nvPr/>
        </p:nvSpPr>
        <p:spPr>
          <a:xfrm>
            <a:off x="444098" y="5885505"/>
            <a:ext cx="8208143" cy="6660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>
            <a:lvl1pPr algn="l" defTabSz="457200" rtl="0" eaLnBrk="1" latinLnBrk="0" hangingPunct="1">
              <a:lnSpc>
                <a:spcPts val="4000"/>
              </a:lnSpc>
              <a:spcBef>
                <a:spcPct val="0"/>
              </a:spcBef>
              <a:buNone/>
              <a:defRPr lang="nb-NO" sz="3200" kern="1200" noProof="0">
                <a:solidFill>
                  <a:schemeClr val="bg1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Rektangel 19"/>
          <p:cNvSpPr/>
          <p:nvPr/>
        </p:nvSpPr>
        <p:spPr>
          <a:xfrm>
            <a:off x="0" y="4513811"/>
            <a:ext cx="9144007" cy="2344190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67809" y="1740731"/>
                  <a:pt x="16590" y="1719529"/>
                </a:cubicBezTo>
                <a:lnTo>
                  <a:pt x="0" y="135738"/>
                </a:lnTo>
                <a:close/>
              </a:path>
            </a:pathLst>
          </a:custGeom>
          <a:solidFill>
            <a:srgbClr val="EBF2E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13" name="Rektangel 19"/>
          <p:cNvSpPr/>
          <p:nvPr/>
        </p:nvSpPr>
        <p:spPr>
          <a:xfrm>
            <a:off x="0" y="4705004"/>
            <a:ext cx="9144007" cy="2405667"/>
          </a:xfrm>
          <a:custGeom>
            <a:avLst/>
            <a:gdLst>
              <a:gd name="connsiteX0" fmla="*/ 0 w 6553200"/>
              <a:gd name="connsiteY0" fmla="*/ 0 h 1547446"/>
              <a:gd name="connsiteX1" fmla="*/ 6553200 w 6553200"/>
              <a:gd name="connsiteY1" fmla="*/ 0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553200 w 6553200"/>
              <a:gd name="connsiteY1" fmla="*/ 668215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0 h 1547446"/>
              <a:gd name="connsiteX1" fmla="*/ 6482862 w 6553200"/>
              <a:gd name="connsiteY1" fmla="*/ 46892 h 1547446"/>
              <a:gd name="connsiteX2" fmla="*/ 6553200 w 6553200"/>
              <a:gd name="connsiteY2" fmla="*/ 1547446 h 1547446"/>
              <a:gd name="connsiteX3" fmla="*/ 0 w 6553200"/>
              <a:gd name="connsiteY3" fmla="*/ 1547446 h 1547446"/>
              <a:gd name="connsiteX4" fmla="*/ 0 w 6553200"/>
              <a:gd name="connsiteY4" fmla="*/ 0 h 1547446"/>
              <a:gd name="connsiteX0" fmla="*/ 0 w 6553200"/>
              <a:gd name="connsiteY0" fmla="*/ 135965 h 1683411"/>
              <a:gd name="connsiteX1" fmla="*/ 6482862 w 6553200"/>
              <a:gd name="connsiteY1" fmla="*/ 182857 h 1683411"/>
              <a:gd name="connsiteX2" fmla="*/ 6553200 w 6553200"/>
              <a:gd name="connsiteY2" fmla="*/ 1683411 h 1683411"/>
              <a:gd name="connsiteX3" fmla="*/ 0 w 6553200"/>
              <a:gd name="connsiteY3" fmla="*/ 1683411 h 1683411"/>
              <a:gd name="connsiteX4" fmla="*/ 0 w 6553200"/>
              <a:gd name="connsiteY4" fmla="*/ 135965 h 1683411"/>
              <a:gd name="connsiteX0" fmla="*/ 0 w 6553200"/>
              <a:gd name="connsiteY0" fmla="*/ 305313 h 1852759"/>
              <a:gd name="connsiteX1" fmla="*/ 6482862 w 6553200"/>
              <a:gd name="connsiteY1" fmla="*/ 352205 h 1852759"/>
              <a:gd name="connsiteX2" fmla="*/ 6553200 w 6553200"/>
              <a:gd name="connsiteY2" fmla="*/ 1852759 h 1852759"/>
              <a:gd name="connsiteX3" fmla="*/ 0 w 6553200"/>
              <a:gd name="connsiteY3" fmla="*/ 1852759 h 1852759"/>
              <a:gd name="connsiteX4" fmla="*/ 0 w 6553200"/>
              <a:gd name="connsiteY4" fmla="*/ 305313 h 1852759"/>
              <a:gd name="connsiteX0" fmla="*/ 0 w 6553200"/>
              <a:gd name="connsiteY0" fmla="*/ 155911 h 1703357"/>
              <a:gd name="connsiteX1" fmla="*/ 6449682 w 6553200"/>
              <a:gd name="connsiteY1" fmla="*/ 802507 h 1703357"/>
              <a:gd name="connsiteX2" fmla="*/ 6553200 w 6553200"/>
              <a:gd name="connsiteY2" fmla="*/ 1703357 h 1703357"/>
              <a:gd name="connsiteX3" fmla="*/ 0 w 6553200"/>
              <a:gd name="connsiteY3" fmla="*/ 1703357 h 1703357"/>
              <a:gd name="connsiteX4" fmla="*/ 0 w 6553200"/>
              <a:gd name="connsiteY4" fmla="*/ 155911 h 1703357"/>
              <a:gd name="connsiteX0" fmla="*/ 0 w 6553200"/>
              <a:gd name="connsiteY0" fmla="*/ 134443 h 1681889"/>
              <a:gd name="connsiteX1" fmla="*/ 6457977 w 6553200"/>
              <a:gd name="connsiteY1" fmla="*/ 962768 h 1681889"/>
              <a:gd name="connsiteX2" fmla="*/ 6553200 w 6553200"/>
              <a:gd name="connsiteY2" fmla="*/ 1681889 h 1681889"/>
              <a:gd name="connsiteX3" fmla="*/ 0 w 6553200"/>
              <a:gd name="connsiteY3" fmla="*/ 1681889 h 1681889"/>
              <a:gd name="connsiteX4" fmla="*/ 0 w 6553200"/>
              <a:gd name="connsiteY4" fmla="*/ 134443 h 1681889"/>
              <a:gd name="connsiteX0" fmla="*/ 0 w 6461953"/>
              <a:gd name="connsiteY0" fmla="*/ 134443 h 1818186"/>
              <a:gd name="connsiteX1" fmla="*/ 6457977 w 6461953"/>
              <a:gd name="connsiteY1" fmla="*/ 962768 h 1818186"/>
              <a:gd name="connsiteX2" fmla="*/ 6461953 w 6461953"/>
              <a:gd name="connsiteY2" fmla="*/ 1818186 h 1818186"/>
              <a:gd name="connsiteX3" fmla="*/ 0 w 6461953"/>
              <a:gd name="connsiteY3" fmla="*/ 1681889 h 1818186"/>
              <a:gd name="connsiteX4" fmla="*/ 0 w 6461953"/>
              <a:gd name="connsiteY4" fmla="*/ 134443 h 1818186"/>
              <a:gd name="connsiteX0" fmla="*/ 0 w 6461953"/>
              <a:gd name="connsiteY0" fmla="*/ 170100 h 1853843"/>
              <a:gd name="connsiteX1" fmla="*/ 6457977 w 6461953"/>
              <a:gd name="connsiteY1" fmla="*/ 998425 h 1853843"/>
              <a:gd name="connsiteX2" fmla="*/ 6461953 w 6461953"/>
              <a:gd name="connsiteY2" fmla="*/ 1853843 h 1853843"/>
              <a:gd name="connsiteX3" fmla="*/ 0 w 6461953"/>
              <a:gd name="connsiteY3" fmla="*/ 1717546 h 1853843"/>
              <a:gd name="connsiteX4" fmla="*/ 0 w 6461953"/>
              <a:gd name="connsiteY4" fmla="*/ 170100 h 1853843"/>
              <a:gd name="connsiteX0" fmla="*/ 0 w 6466440"/>
              <a:gd name="connsiteY0" fmla="*/ 185240 h 1868983"/>
              <a:gd name="connsiteX1" fmla="*/ 6466272 w 6466440"/>
              <a:gd name="connsiteY1" fmla="*/ 922702 h 1868983"/>
              <a:gd name="connsiteX2" fmla="*/ 6461953 w 6466440"/>
              <a:gd name="connsiteY2" fmla="*/ 1868983 h 1868983"/>
              <a:gd name="connsiteX3" fmla="*/ 0 w 6466440"/>
              <a:gd name="connsiteY3" fmla="*/ 1732686 h 1868983"/>
              <a:gd name="connsiteX4" fmla="*/ 0 w 6466440"/>
              <a:gd name="connsiteY4" fmla="*/ 185240 h 1868983"/>
              <a:gd name="connsiteX0" fmla="*/ 0 w 6466440"/>
              <a:gd name="connsiteY0" fmla="*/ 148431 h 1832174"/>
              <a:gd name="connsiteX1" fmla="*/ 6466272 w 6466440"/>
              <a:gd name="connsiteY1" fmla="*/ 885893 h 1832174"/>
              <a:gd name="connsiteX2" fmla="*/ 6461953 w 6466440"/>
              <a:gd name="connsiteY2" fmla="*/ 1832174 h 1832174"/>
              <a:gd name="connsiteX3" fmla="*/ 0 w 6466440"/>
              <a:gd name="connsiteY3" fmla="*/ 1695877 h 1832174"/>
              <a:gd name="connsiteX4" fmla="*/ 0 w 6466440"/>
              <a:gd name="connsiteY4" fmla="*/ 148431 h 1832174"/>
              <a:gd name="connsiteX0" fmla="*/ 0 w 6466440"/>
              <a:gd name="connsiteY0" fmla="*/ 178184 h 1861927"/>
              <a:gd name="connsiteX1" fmla="*/ 6466272 w 6466440"/>
              <a:gd name="connsiteY1" fmla="*/ 915646 h 1861927"/>
              <a:gd name="connsiteX2" fmla="*/ 6461953 w 6466440"/>
              <a:gd name="connsiteY2" fmla="*/ 1861927 h 1861927"/>
              <a:gd name="connsiteX3" fmla="*/ 0 w 6466440"/>
              <a:gd name="connsiteY3" fmla="*/ 1725630 h 1861927"/>
              <a:gd name="connsiteX4" fmla="*/ 0 w 6466440"/>
              <a:gd name="connsiteY4" fmla="*/ 178184 h 1861927"/>
              <a:gd name="connsiteX0" fmla="*/ 0 w 6466440"/>
              <a:gd name="connsiteY0" fmla="*/ 47068 h 1730811"/>
              <a:gd name="connsiteX1" fmla="*/ 6466272 w 6466440"/>
              <a:gd name="connsiteY1" fmla="*/ 784530 h 1730811"/>
              <a:gd name="connsiteX2" fmla="*/ 6461953 w 6466440"/>
              <a:gd name="connsiteY2" fmla="*/ 1730811 h 1730811"/>
              <a:gd name="connsiteX3" fmla="*/ 0 w 6466440"/>
              <a:gd name="connsiteY3" fmla="*/ 1594514 h 1730811"/>
              <a:gd name="connsiteX4" fmla="*/ 0 w 6466440"/>
              <a:gd name="connsiteY4" fmla="*/ 47068 h 173081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0 w 6466440"/>
              <a:gd name="connsiteY3" fmla="*/ 1683184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66440"/>
              <a:gd name="connsiteY0" fmla="*/ 135738 h 1819481"/>
              <a:gd name="connsiteX1" fmla="*/ 6466272 w 6466440"/>
              <a:gd name="connsiteY1" fmla="*/ 873200 h 1819481"/>
              <a:gd name="connsiteX2" fmla="*/ 6461953 w 6466440"/>
              <a:gd name="connsiteY2" fmla="*/ 1819481 h 1819481"/>
              <a:gd name="connsiteX3" fmla="*/ 16590 w 6466440"/>
              <a:gd name="connsiteY3" fmla="*/ 1719529 h 1819481"/>
              <a:gd name="connsiteX4" fmla="*/ 0 w 6466440"/>
              <a:gd name="connsiteY4" fmla="*/ 135738 h 1819481"/>
              <a:gd name="connsiteX0" fmla="*/ 0 w 6470248"/>
              <a:gd name="connsiteY0" fmla="*/ 135738 h 1783136"/>
              <a:gd name="connsiteX1" fmla="*/ 6466272 w 6470248"/>
              <a:gd name="connsiteY1" fmla="*/ 873200 h 1783136"/>
              <a:gd name="connsiteX2" fmla="*/ 6470248 w 6470248"/>
              <a:gd name="connsiteY2" fmla="*/ 1783136 h 1783136"/>
              <a:gd name="connsiteX3" fmla="*/ 16590 w 6470248"/>
              <a:gd name="connsiteY3" fmla="*/ 1719529 h 1783136"/>
              <a:gd name="connsiteX4" fmla="*/ 0 w 6470248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16590 w 6470253"/>
              <a:gd name="connsiteY3" fmla="*/ 1719529 h 1783136"/>
              <a:gd name="connsiteX4" fmla="*/ 0 w 6470253"/>
              <a:gd name="connsiteY4" fmla="*/ 135738 h 1783136"/>
              <a:gd name="connsiteX0" fmla="*/ 0 w 6470253"/>
              <a:gd name="connsiteY0" fmla="*/ 135738 h 1783136"/>
              <a:gd name="connsiteX1" fmla="*/ 6466272 w 6470253"/>
              <a:gd name="connsiteY1" fmla="*/ 873200 h 1783136"/>
              <a:gd name="connsiteX2" fmla="*/ 6470248 w 6470253"/>
              <a:gd name="connsiteY2" fmla="*/ 1783136 h 1783136"/>
              <a:gd name="connsiteX3" fmla="*/ 3904 w 6470253"/>
              <a:gd name="connsiteY3" fmla="*/ 1726478 h 1783136"/>
              <a:gd name="connsiteX4" fmla="*/ 0 w 6470253"/>
              <a:gd name="connsiteY4" fmla="*/ 135738 h 1783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70253" h="1783136">
                <a:moveTo>
                  <a:pt x="0" y="135738"/>
                </a:moveTo>
                <a:cubicBezTo>
                  <a:pt x="2640636" y="-241049"/>
                  <a:pt x="4880492" y="218924"/>
                  <a:pt x="6466272" y="873200"/>
                </a:cubicBezTo>
                <a:cubicBezTo>
                  <a:pt x="6467597" y="1158339"/>
                  <a:pt x="6468923" y="1497997"/>
                  <a:pt x="6470248" y="1783136"/>
                </a:cubicBezTo>
                <a:cubicBezTo>
                  <a:pt x="6475779" y="1771021"/>
                  <a:pt x="2155123" y="1747680"/>
                  <a:pt x="3904" y="1726478"/>
                </a:cubicBezTo>
                <a:cubicBezTo>
                  <a:pt x="2603" y="1196231"/>
                  <a:pt x="1301" y="665985"/>
                  <a:pt x="0" y="135738"/>
                </a:cubicBez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81891" y="5317067"/>
            <a:ext cx="6051665" cy="759638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Modul 3 Representasjon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581891" y="6154115"/>
            <a:ext cx="6051665" cy="739311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Tidsbruk: 180 minutter + utprøving med elever</a:t>
            </a:r>
          </a:p>
          <a:p>
            <a:pPr algn="l"/>
            <a:endParaRPr lang="nb-NO" dirty="0">
              <a:solidFill>
                <a:schemeClr val="bg1"/>
              </a:solidFill>
            </a:endParaRPr>
          </a:p>
        </p:txBody>
      </p:sp>
      <p:pic>
        <p:nvPicPr>
          <p:cNvPr id="9" name="Bilde 8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15447" y="5838475"/>
            <a:ext cx="963920" cy="869310"/>
          </a:xfrm>
          <a:prstGeom prst="rect">
            <a:avLst/>
          </a:prstGeom>
        </p:spPr>
      </p:pic>
      <p:sp>
        <p:nvSpPr>
          <p:cNvPr id="10" name="Tekstboks 2">
            <a:extLst>
              <a:ext uri="{FF2B5EF4-FFF2-40B4-BE49-F238E27FC236}">
                <a16:creationId xmlns:a16="http://schemas.microsoft.com/office/drawing/2014/main" id="{BE01CD3D-8BFD-4E63-9541-74BD54207D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99658" y="1868263"/>
            <a:ext cx="6979709" cy="2527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r>
              <a:rPr lang="nn-NO" i="1" dirty="0"/>
              <a:t>Representasjonar i matematikk er måtar å uttrykkje matematiske omgrep, samanhengar og problem på. Representasjonar kan vere konkrete, kontekstuelle, visuelle, verbale og symbolske. Elevane må få høve til å bruke matematiske representasjonar i ulike samanhengar gjennom eigne erfaringar og matematiske samtalar</a:t>
            </a:r>
          </a:p>
          <a:p>
            <a:endParaRPr lang="nn-NO" i="1" dirty="0"/>
          </a:p>
          <a:p>
            <a:r>
              <a:rPr lang="nn-NO" dirty="0"/>
              <a:t>(Utdanningsdirektoratet, 2020).</a:t>
            </a:r>
            <a:endParaRPr lang="nb-NO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nn-NO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572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3. Felles planlegging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4" name="Bilde 3" descr="Et bilde som inneholder klokke&#10;&#10;Automatisk generert beskrivelse">
            <a:extLst>
              <a:ext uri="{FF2B5EF4-FFF2-40B4-BE49-F238E27FC236}">
                <a16:creationId xmlns:a16="http://schemas.microsoft.com/office/drawing/2014/main" id="{6E1CA29F-37BE-4F92-9FB1-65E58731AB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2964" y="1596685"/>
            <a:ext cx="3218069" cy="366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120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Aktiviteten </a:t>
            </a:r>
            <a:r>
              <a:rPr lang="nb-NO" i="1" dirty="0"/>
              <a:t>Kvikkbilde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6936" y="2001796"/>
            <a:ext cx="7859864" cy="410480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nb-NO" dirty="0"/>
              <a:t>Gå sammen i grupper på 6-10 personer. </a:t>
            </a:r>
          </a:p>
          <a:p>
            <a:pPr marL="0" indent="0">
              <a:buNone/>
            </a:pPr>
            <a:r>
              <a:rPr lang="nb-NO" dirty="0"/>
              <a:t>Bruk </a:t>
            </a:r>
            <a:r>
              <a:rPr lang="nb-NO" i="1" dirty="0"/>
              <a:t>Undervisningsnotat Modul 3</a:t>
            </a:r>
            <a:r>
              <a:rPr lang="nb-NO" dirty="0"/>
              <a:t> og planlegg aktiviteten </a:t>
            </a:r>
            <a:br>
              <a:rPr lang="nb-NO" dirty="0"/>
            </a:br>
            <a:r>
              <a:rPr lang="nb-NO" i="1" dirty="0"/>
              <a:t>Kvikkbilde 2</a:t>
            </a:r>
            <a:r>
              <a:rPr lang="nb-NO" i="1" dirty="0">
                <a:sym typeface="Symbol" panose="05050102010706020507" pitchFamily="18" charset="2"/>
              </a:rPr>
              <a:t> </a:t>
            </a:r>
            <a:r>
              <a:rPr lang="nb-NO" i="1" dirty="0"/>
              <a:t>4 + 3</a:t>
            </a:r>
            <a:r>
              <a:rPr lang="nb-NO" i="1" dirty="0">
                <a:sym typeface="Symbol" panose="05050102010706020507" pitchFamily="18" charset="2"/>
              </a:rPr>
              <a:t> </a:t>
            </a:r>
            <a:r>
              <a:rPr lang="nb-NO" i="1" dirty="0"/>
              <a:t>4. </a:t>
            </a:r>
            <a:r>
              <a:rPr lang="nb-NO" dirty="0"/>
              <a:t> </a:t>
            </a:r>
          </a:p>
          <a:p>
            <a:pPr marL="0" indent="0">
              <a:buNone/>
            </a:pPr>
            <a:r>
              <a:rPr lang="nb-NO" dirty="0"/>
              <a:t>Diskuter momentene i undervisningsnotatet og bli enig om </a:t>
            </a:r>
            <a:br>
              <a:rPr lang="nb-NO" dirty="0"/>
            </a:br>
            <a:r>
              <a:rPr lang="nb-NO" dirty="0"/>
              <a:t>et felles notat. </a:t>
            </a:r>
          </a:p>
          <a:p>
            <a:pPr mar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Tenk gjennom:</a:t>
            </a:r>
          </a:p>
          <a:p>
            <a:pPr lvl="0"/>
            <a:r>
              <a:rPr lang="nb-NO" dirty="0"/>
              <a:t>hvordan elevenes innspill kan representeres i bildet og symbolsk</a:t>
            </a:r>
          </a:p>
          <a:p>
            <a:pPr lvl="0"/>
            <a:r>
              <a:rPr lang="nb-NO" dirty="0"/>
              <a:t>hvordan samtaletrekket </a:t>
            </a:r>
            <a:r>
              <a:rPr lang="nb-NO" i="1" dirty="0"/>
              <a:t>Resonnere</a:t>
            </a:r>
            <a:r>
              <a:rPr lang="nb-NO" dirty="0"/>
              <a:t> kan bidra til å få klarhet i hvordan elevene tenker</a:t>
            </a:r>
          </a:p>
          <a:p>
            <a:pPr lvl="0"/>
            <a:r>
              <a:rPr lang="nb-NO" dirty="0"/>
              <a:t>en </a:t>
            </a:r>
            <a:r>
              <a:rPr lang="nb-NO" i="1" dirty="0"/>
              <a:t>utsjekksbillett </a:t>
            </a:r>
            <a:r>
              <a:rPr lang="nb-NO" dirty="0"/>
              <a:t>som viser om elevene har forstått den matematiske sammenhengen.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2909456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366546A-CC37-4F9F-B52B-1B63F59F8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Eksempel på en </a:t>
            </a:r>
            <a:r>
              <a:rPr lang="nb-NO" dirty="0" err="1"/>
              <a:t>utsjekksbilett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6A63C84-44AD-4A3B-B95A-97B483B284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254" y="2001795"/>
            <a:ext cx="7665057" cy="4017079"/>
          </a:xfrm>
        </p:spPr>
        <p:txBody>
          <a:bodyPr/>
          <a:lstStyle/>
          <a:p>
            <a:pPr marL="0" indent="0">
              <a:buNone/>
            </a:pPr>
            <a:r>
              <a:rPr lang="nb-NO" dirty="0"/>
              <a:t>Vis hvordan du kan bruke strategien vi har arbeidet med til å løse denne oppgaven:</a:t>
            </a:r>
          </a:p>
          <a:p>
            <a:pPr marL="0" indent="0">
              <a:buNone/>
            </a:pPr>
            <a:r>
              <a:rPr lang="nb-NO" sz="4000" dirty="0"/>
              <a:t>28 </a:t>
            </a:r>
            <a:r>
              <a:rPr lang="nb-NO" sz="4000" dirty="0">
                <a:sym typeface="Symbol" panose="05050102010706020507" pitchFamily="18" charset="2"/>
              </a:rPr>
              <a:t></a:t>
            </a:r>
            <a:r>
              <a:rPr lang="nb-NO" sz="4000" dirty="0"/>
              <a:t> 7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7547243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Planlegging fortsetter</a:t>
            </a:r>
            <a:endParaRPr lang="nb-NO" i="1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6348" y="2001795"/>
            <a:ext cx="8090452" cy="401707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b-NO" dirty="0"/>
              <a:t>Ved bruk av samtaletypen </a:t>
            </a:r>
            <a:r>
              <a:rPr lang="nb-NO" i="1" dirty="0"/>
              <a:t>Sammenligne og knytte sammen</a:t>
            </a:r>
            <a:r>
              <a:rPr lang="nb-NO" dirty="0"/>
              <a:t> skal dere legge til rette for at elevene ser sammenhenger mellom ulike måter å se og beskrive bildet på, og oversette mellom ulike representasjoner</a:t>
            </a:r>
            <a:r>
              <a:rPr lang="nb-NO" i="1" dirty="0"/>
              <a:t>. </a:t>
            </a:r>
          </a:p>
          <a:p>
            <a:pPr marL="0" indent="0">
              <a:buNone/>
            </a:pPr>
            <a:r>
              <a:rPr lang="nb-NO" dirty="0"/>
              <a:t>Det</a:t>
            </a:r>
            <a:r>
              <a:rPr lang="nb-NO" i="1" dirty="0"/>
              <a:t> </a:t>
            </a:r>
            <a:r>
              <a:rPr lang="nb-NO" dirty="0"/>
              <a:t>faglige målet for elevene er distributiv egenskap ved multiplikasjon, som i dette bildet kan utrykkes som </a:t>
            </a:r>
            <a:br>
              <a:rPr lang="nb-NO" dirty="0"/>
            </a:br>
            <a:r>
              <a:rPr lang="nb-NO" dirty="0"/>
              <a:t>5 </a:t>
            </a:r>
            <a:r>
              <a:rPr lang="nb-NO" dirty="0">
                <a:sym typeface="Symbol" panose="05050102010706020507" pitchFamily="18" charset="2"/>
              </a:rPr>
              <a:t></a:t>
            </a:r>
            <a:r>
              <a:rPr lang="nb-NO" dirty="0"/>
              <a:t> 4 = (2 + 3) </a:t>
            </a:r>
            <a:r>
              <a:rPr lang="nb-NO" dirty="0">
                <a:sym typeface="Symbol" panose="05050102010706020507" pitchFamily="18" charset="2"/>
              </a:rPr>
              <a:t></a:t>
            </a:r>
            <a:r>
              <a:rPr lang="nb-NO" dirty="0"/>
              <a:t> 4 = 2 </a:t>
            </a:r>
            <a:r>
              <a:rPr lang="nb-NO" dirty="0">
                <a:sym typeface="Symbol" panose="05050102010706020507" pitchFamily="18" charset="2"/>
              </a:rPr>
              <a:t></a:t>
            </a:r>
            <a:r>
              <a:rPr lang="nb-NO" dirty="0"/>
              <a:t> 4 + 3 </a:t>
            </a:r>
            <a:r>
              <a:rPr lang="nb-NO" dirty="0">
                <a:sym typeface="Symbol" panose="05050102010706020507" pitchFamily="18" charset="2"/>
              </a:rPr>
              <a:t></a:t>
            </a:r>
            <a:r>
              <a:rPr lang="nb-NO" dirty="0"/>
              <a:t> 4. 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Det kan være fristende å forfølge andre interessante ideer som oppstår undervegs i samtalen, men i denne type samtale handler det om å dykke dypere ned i sammenhengene som er målet for samtalen. 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554718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E8720AC6-3399-4550-9FAB-4E9A7702B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Planlegging fortsetter</a:t>
            </a:r>
            <a:endParaRPr lang="nb-NO" i="1" dirty="0"/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716D20D-E3B9-4DCA-9EE8-7FFE02EB3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Alle deltakerne noterer det dere blir enige om i undervisningsnotatet. La én av deltakerne passe tiden, slik at dere får god tid til å drøfte alle fasene i undervisningsøkta.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Velg til slutt hvem av dere som skal lede en øving mens kollegene er «elever».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209374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4. Øving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10" name="Bilde 9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55B28C12-F402-4EBE-8378-BE4B4B6C2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046813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365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Øve med kolleger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Deltakerne i planleggingsgruppen øver på aktiviteten. En eller to deltakere har rollen som lærer, resten er «elever». </a:t>
            </a:r>
          </a:p>
          <a:p>
            <a:pPr marL="0" indent="0">
              <a:buNone/>
            </a:pPr>
            <a:r>
              <a:rPr lang="nb-NO" dirty="0"/>
              <a:t>«Læreren» følger undervisningsnotatet og gjennomfører aktiviteten slik gruppen har planlagt. Undervisningsnotatet kan justeres etter erfaringene dere gjør under øvingen. 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89570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Time-Out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20596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Både «læreren» og «elevene» kan be om Time-Out. Da tar dere et kort avbrekk for å avklare viktige spørsmål eller minne om ting gruppen er blitt enige om under planleggingen. </a:t>
            </a:r>
            <a:br>
              <a:rPr lang="nb-NO" dirty="0"/>
            </a:br>
            <a:endParaRPr lang="nb-NO" dirty="0"/>
          </a:p>
          <a:p>
            <a:pPr marL="0" indent="0">
              <a:buNone/>
            </a:pPr>
            <a:r>
              <a:rPr lang="nb-NO" dirty="0"/>
              <a:t>Det kan for eksempel dreie seg om hvordan dere skal</a:t>
            </a:r>
          </a:p>
          <a:p>
            <a:pPr lvl="0"/>
            <a:r>
              <a:rPr lang="nb-NO" dirty="0"/>
              <a:t>gi respons til elevenes innspill</a:t>
            </a:r>
          </a:p>
          <a:p>
            <a:pPr lvl="0"/>
            <a:r>
              <a:rPr lang="nb-NO" dirty="0"/>
              <a:t>få elevene til å lytte </a:t>
            </a:r>
            <a:r>
              <a:rPr lang="nb-NO"/>
              <a:t>til hverandre</a:t>
            </a:r>
            <a:endParaRPr lang="nb-NO" dirty="0"/>
          </a:p>
          <a:p>
            <a:pPr lvl="0"/>
            <a:r>
              <a:rPr lang="nb-NO" dirty="0"/>
              <a:t>disponere tavlen</a:t>
            </a:r>
          </a:p>
          <a:p>
            <a:pPr marL="0" lv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152999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22DB718-C12F-4019-B98F-82D367E4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Tips til utprøvingen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2341D9B9-5F07-493D-90BE-96EDDB90B1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547051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nb-NO" dirty="0"/>
              <a:t>Opplegget skal prøves ut med elever før dere møtes til oppsummering av utprøvingen.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Læringsutbyttet for lærerne vil bli bedre om (deler av) planleggingsgruppen deltar når opplegget prøves ut med elevene. </a:t>
            </a:r>
          </a:p>
          <a:p>
            <a:pPr marL="0" lvl="0" indent="0">
              <a:buNone/>
            </a:pPr>
            <a:endParaRPr lang="nb-NO" dirty="0"/>
          </a:p>
          <a:p>
            <a:pPr marL="0" lvl="0" indent="0">
              <a:buNone/>
            </a:pPr>
            <a:r>
              <a:rPr lang="nb-NO" dirty="0"/>
              <a:t>Time-out kan også bli benyttet under utprøvingen.</a:t>
            </a:r>
          </a:p>
        </p:txBody>
      </p:sp>
    </p:spTree>
    <p:extLst>
      <p:ext uri="{BB962C8B-B14F-4D97-AF65-F5344CB8AC3E}">
        <p14:creationId xmlns:p14="http://schemas.microsoft.com/office/powerpoint/2010/main" val="30107192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>
                <a:solidFill>
                  <a:schemeClr val="bg1"/>
                </a:solidFill>
              </a:rPr>
              <a:t>5. Utprøving  med elever</a:t>
            </a: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406F5372-45B8-425E-A627-6ADD0F5AE5F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07116" y="1046813"/>
            <a:ext cx="3129765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02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912AC12E-EFC9-48BE-9E8F-9FA04D19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Om modulen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0BD586C4-3C92-4F0B-9B51-A49813BDA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Denne modulen legger spesielt vekt på</a:t>
            </a:r>
          </a:p>
          <a:p>
            <a:pPr lvl="0"/>
            <a:r>
              <a:rPr lang="nb-NO" dirty="0"/>
              <a:t>kjerneelementet </a:t>
            </a:r>
            <a:r>
              <a:rPr lang="nb-NO" i="1" dirty="0"/>
              <a:t>Representasjon og</a:t>
            </a:r>
            <a:r>
              <a:rPr lang="nb-NO" dirty="0"/>
              <a:t> k</a:t>
            </a:r>
            <a:r>
              <a:rPr lang="nb-NO" i="1" dirty="0"/>
              <a:t>ommunikasjon </a:t>
            </a:r>
            <a:endParaRPr lang="nb-NO" dirty="0"/>
          </a:p>
          <a:p>
            <a:pPr lvl="0"/>
            <a:r>
              <a:rPr lang="nb-NO" dirty="0"/>
              <a:t>samtaletypen </a:t>
            </a:r>
            <a:r>
              <a:rPr lang="nb-NO" i="1" dirty="0"/>
              <a:t>Sammenligne og knytte sammen</a:t>
            </a:r>
            <a:endParaRPr lang="nb-NO" dirty="0"/>
          </a:p>
          <a:p>
            <a:pPr lvl="0"/>
            <a:r>
              <a:rPr lang="nb-NO" dirty="0"/>
              <a:t>samtaletrekkene </a:t>
            </a:r>
            <a:r>
              <a:rPr lang="nb-NO" i="1" dirty="0"/>
              <a:t>Resonnere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63838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D65B214-BDCB-45B6-880C-A50AAC69B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Utprøving med elever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C681C38-3BA6-40B7-AD6E-676D5E71E3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5122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Bruk undervisningsnotatet og gjennomfør aktiviteten slik gruppen har planlagt.</a:t>
            </a:r>
          </a:p>
          <a:p>
            <a:pPr marL="0" indent="0">
              <a:buNone/>
            </a:pPr>
            <a:r>
              <a:rPr lang="nb-NO" dirty="0"/>
              <a:t>Bruk Time-Out om dere er flere sammen om utprøvingen. </a:t>
            </a:r>
          </a:p>
          <a:p>
            <a:pPr marL="0" indent="0">
              <a:buNone/>
            </a:pPr>
            <a:r>
              <a:rPr lang="nb-NO" dirty="0"/>
              <a:t>Dere kan for eksempel diskutere hvordan dere kan</a:t>
            </a:r>
          </a:p>
          <a:p>
            <a:pPr lvl="0"/>
            <a:r>
              <a:rPr lang="nb-NO" dirty="0"/>
              <a:t>representere det elevene ser</a:t>
            </a:r>
          </a:p>
          <a:p>
            <a:pPr lvl="0"/>
            <a:r>
              <a:rPr lang="nb-NO" dirty="0"/>
              <a:t>gi passende respons </a:t>
            </a:r>
          </a:p>
          <a:p>
            <a:pPr lvl="0"/>
            <a:r>
              <a:rPr lang="nb-NO" dirty="0"/>
              <a:t>invitere flere elever inn i samtalen</a:t>
            </a:r>
          </a:p>
          <a:p>
            <a:pPr lvl="0"/>
            <a:endParaRPr lang="nb-NO" dirty="0"/>
          </a:p>
          <a:p>
            <a:pPr marL="0" indent="0">
              <a:buNone/>
            </a:pPr>
            <a:r>
              <a:rPr lang="nb-NO" dirty="0"/>
              <a:t>Ta utsjekksbillettene med til oppsummeringen.</a:t>
            </a:r>
          </a:p>
          <a:p>
            <a:pPr marL="0" lv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0234163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60EF067-C1A2-4A84-A9C5-DEB49034A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Dokumentasjon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23A8F95F-1AA7-4963-8ED4-5575A8431F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dirty="0"/>
              <a:t>Noter etter utprøvingen hva du mener du lyktes med </a:t>
            </a:r>
            <a:br>
              <a:rPr lang="nb-NO" dirty="0"/>
            </a:br>
            <a:r>
              <a:rPr lang="nb-NO" dirty="0"/>
              <a:t>og hva som var utfordrende.</a:t>
            </a:r>
          </a:p>
          <a:p>
            <a:pPr lvl="0"/>
            <a:r>
              <a:rPr lang="nb-NO" dirty="0"/>
              <a:t>Ta bilde av det tavlene/plakatene etter at aktiviteten </a:t>
            </a:r>
            <a:br>
              <a:rPr lang="nb-NO" dirty="0"/>
            </a:br>
            <a:r>
              <a:rPr lang="nb-NO" dirty="0"/>
              <a:t>er prøvd ut</a:t>
            </a:r>
          </a:p>
          <a:p>
            <a:r>
              <a:rPr lang="nb-NO" dirty="0"/>
              <a:t>Er dere flere sammen bør dere lage et felles notat.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Er dere flere sammen bør dere lage et felles notat.</a:t>
            </a:r>
          </a:p>
          <a:p>
            <a:pPr marL="0" indent="0">
              <a:buNone/>
            </a:pP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4861105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6. Vurdering/refleksjon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6" name="Bilde 5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F23091C3-99DA-4753-A0BA-6D77F143BD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81" y="1046813"/>
            <a:ext cx="2975436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44557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842B863-7FE2-4DE7-B06D-3AE9842B9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18050"/>
            <a:ext cx="8229600" cy="927310"/>
          </a:xfrm>
        </p:spPr>
        <p:txBody>
          <a:bodyPr>
            <a:normAutofit/>
          </a:bodyPr>
          <a:lstStyle/>
          <a:p>
            <a:r>
              <a:rPr lang="nb-NO" dirty="0"/>
              <a:t>Vurdering/refleksjon i grupper</a:t>
            </a:r>
            <a:br>
              <a:rPr lang="nb-NO" dirty="0"/>
            </a:br>
            <a:r>
              <a:rPr lang="nb-NO" sz="2000" dirty="0"/>
              <a:t>(20 minutter)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62DA3C7-07C0-41F6-BD3C-5B93CA57A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66430"/>
            <a:ext cx="8229600" cy="5089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Deltakerne deler erfaringene fra utprøvingen i planleggingsgruppene. Ta runden slik at alle får presentere sine tanker og erfaringer. </a:t>
            </a: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Hva forteller utsjekksbilletten om elevenes forståelse av den distributive egenskapen i multiplikasjon? Gi eksempler.</a:t>
            </a:r>
          </a:p>
          <a:p>
            <a:pPr marL="342900" lvl="0" indent="-342900">
              <a:lnSpc>
                <a:spcPct val="107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Hvilke representasjoner brukte dere og hvordan bidro de til å synliggjøre den matematiske sammenhengen?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nb-NO" dirty="0"/>
              <a:t>Gjennomførte dere aktiviteten slik dere planla? Hva skyldes eventuelle avvik?</a:t>
            </a:r>
          </a:p>
          <a:p>
            <a:pPr marL="0" indent="0">
              <a:buNone/>
            </a:pPr>
            <a:r>
              <a:rPr lang="nb-NO" dirty="0"/>
              <a:t>Hver gruppe noterer to-tre momenter dere vil dele med resten av kollegiet.</a:t>
            </a:r>
          </a:p>
          <a:p>
            <a:pPr lvl="0"/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5610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3">
            <a:extLst>
              <a:ext uri="{FF2B5EF4-FFF2-40B4-BE49-F238E27FC236}">
                <a16:creationId xmlns:a16="http://schemas.microsoft.com/office/drawing/2014/main" id="{1842B863-7FE2-4DE7-B06D-3AE9842B9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dirty="0"/>
              <a:t>Vurdering/refleksjon i plenum</a:t>
            </a:r>
            <a:br>
              <a:rPr lang="nb-NO" dirty="0"/>
            </a:br>
            <a:r>
              <a:rPr lang="nb-NO" sz="2000" dirty="0"/>
              <a:t>(10 minutter)</a:t>
            </a:r>
          </a:p>
        </p:txBody>
      </p:sp>
      <p:sp>
        <p:nvSpPr>
          <p:cNvPr id="5" name="Plassholder for innhold 4">
            <a:extLst>
              <a:ext uri="{FF2B5EF4-FFF2-40B4-BE49-F238E27FC236}">
                <a16:creationId xmlns:a16="http://schemas.microsoft.com/office/drawing/2014/main" id="{962DA3C7-07C0-41F6-BD3C-5B93CA57AF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01795"/>
            <a:ext cx="8229600" cy="44686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Hver gruppe deler momentene dere har valgt med kollegene.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404104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Neste modul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4" name="Bilde 3" descr="Et bilde som inneholder objekt&#10;&#10;Automatisk generert beskrivelse">
            <a:extLst>
              <a:ext uri="{FF2B5EF4-FFF2-40B4-BE49-F238E27FC236}">
                <a16:creationId xmlns:a16="http://schemas.microsoft.com/office/drawing/2014/main" id="{45340AE3-CD3F-45A6-9F2F-E224796B6C7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" y="1263782"/>
            <a:ext cx="9316721" cy="4069180"/>
          </a:xfrm>
          <a:prstGeom prst="rect">
            <a:avLst/>
          </a:prstGeom>
        </p:spPr>
      </p:pic>
      <p:sp>
        <p:nvSpPr>
          <p:cNvPr id="6" name="Rektangel 5">
            <a:extLst>
              <a:ext uri="{FF2B5EF4-FFF2-40B4-BE49-F238E27FC236}">
                <a16:creationId xmlns:a16="http://schemas.microsoft.com/office/drawing/2014/main" id="{F4A8DC6F-22C1-4013-AFF7-DD8DAA58DF3D}"/>
              </a:ext>
            </a:extLst>
          </p:cNvPr>
          <p:cNvSpPr/>
          <p:nvPr/>
        </p:nvSpPr>
        <p:spPr>
          <a:xfrm>
            <a:off x="4087765" y="3244334"/>
            <a:ext cx="429297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b-NO" sz="3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Modul 4 Utforske mønster</a:t>
            </a:r>
            <a:endParaRPr lang="nb-NO" sz="3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2763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B1B292F-7E01-46DA-9A86-17948127E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Mål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11BB7A2-7DF6-4709-93CC-D70ABD4F3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Målet med denne modulen er at deltakerne skal</a:t>
            </a:r>
          </a:p>
          <a:p>
            <a:pPr lvl="0"/>
            <a:r>
              <a:rPr lang="nb-NO" dirty="0"/>
              <a:t>lære å planlegge og lede en matematisk samtale mot et definert læringsmål</a:t>
            </a:r>
          </a:p>
          <a:p>
            <a:r>
              <a:rPr lang="nb-NO" dirty="0"/>
              <a:t>lære å representere elevenes tenking ved å bruke ulike representasjoner og få fram sammenhenger mellom disse</a:t>
            </a:r>
          </a:p>
        </p:txBody>
      </p:sp>
    </p:spTree>
    <p:extLst>
      <p:ext uri="{BB962C8B-B14F-4D97-AF65-F5344CB8AC3E}">
        <p14:creationId xmlns:p14="http://schemas.microsoft.com/office/powerpoint/2010/main" val="276066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1. Forberedelse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10" name="Bilde 9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2AAC6FBB-E204-4FFE-BF8A-FC0D322E02F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046813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968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D2BFEF-88B4-4791-95C2-EBCDC50B5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Les og reflekter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C34E25-7E34-41CE-B65F-0D04FA21A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Individuelt.</a:t>
            </a:r>
          </a:p>
          <a:p>
            <a:pPr marL="0" indent="0">
              <a:buNone/>
            </a:pPr>
            <a:r>
              <a:rPr lang="nb-NO" dirty="0"/>
              <a:t>Les artikkelen </a:t>
            </a:r>
            <a:r>
              <a:rPr lang="nb-NO" i="1" dirty="0"/>
              <a:t>Kvikkbilder i arbeid med tallforståelse</a:t>
            </a:r>
            <a:r>
              <a:rPr lang="nb-NO" dirty="0"/>
              <a:t>  </a:t>
            </a:r>
          </a:p>
          <a:p>
            <a:pPr lvl="0"/>
            <a:r>
              <a:rPr lang="nb-NO" dirty="0"/>
              <a:t>Marker deler du finner spesielt viktige, relevante eller interessante.</a:t>
            </a:r>
          </a:p>
          <a:p>
            <a:pPr marL="0" indent="0">
              <a:buNone/>
            </a:pPr>
            <a:endParaRPr lang="nb-NO" dirty="0"/>
          </a:p>
          <a:p>
            <a:pPr marL="0" indent="0">
              <a:buNone/>
            </a:pPr>
            <a:r>
              <a:rPr lang="nb-NO" dirty="0"/>
              <a:t>Ta notatene med til diskusjon i gruppe/plenum.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5392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DD2BFEF-88B4-4791-95C2-EBCDC50B5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Se film og reflekter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CC34E25-7E34-41CE-B65F-0D04FA21A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Individuelt.</a:t>
            </a:r>
          </a:p>
          <a:p>
            <a:pPr marL="0" indent="0">
              <a:buNone/>
            </a:pPr>
            <a:r>
              <a:rPr lang="nb-NO" dirty="0"/>
              <a:t>Se filmen </a:t>
            </a:r>
            <a:r>
              <a:rPr lang="nb-NO" i="1" dirty="0"/>
              <a:t>Kvikkbilde 2</a:t>
            </a:r>
            <a:r>
              <a:rPr lang="nb-NO" i="1" dirty="0">
                <a:sym typeface="Symbol" panose="05050102010706020507" pitchFamily="18" charset="2"/>
              </a:rPr>
              <a:t> </a:t>
            </a:r>
            <a:r>
              <a:rPr lang="nb-NO" i="1" dirty="0"/>
              <a:t>4 + 3</a:t>
            </a:r>
            <a:r>
              <a:rPr lang="nb-NO" i="1" dirty="0">
                <a:sym typeface="Symbol" panose="05050102010706020507" pitchFamily="18" charset="2"/>
              </a:rPr>
              <a:t>  </a:t>
            </a:r>
            <a:r>
              <a:rPr lang="nb-NO" i="1" dirty="0"/>
              <a:t>4.</a:t>
            </a:r>
            <a:r>
              <a:rPr lang="nb-NO" dirty="0"/>
              <a:t> </a:t>
            </a:r>
          </a:p>
          <a:p>
            <a:pPr lvl="0"/>
            <a:r>
              <a:rPr lang="nb-NO" dirty="0"/>
              <a:t>Identifiser ulike representasjoner læreren bruker i episoden. </a:t>
            </a:r>
          </a:p>
          <a:p>
            <a:pPr lvl="0"/>
            <a:r>
              <a:rPr lang="nb-NO" dirty="0"/>
              <a:t>Hva bruker læreren representasjonene til? </a:t>
            </a:r>
          </a:p>
          <a:p>
            <a:endParaRPr lang="nb-NO" dirty="0"/>
          </a:p>
          <a:p>
            <a:pPr marL="0" indent="0">
              <a:buNone/>
            </a:pPr>
            <a:r>
              <a:rPr lang="nb-NO" dirty="0"/>
              <a:t>Ta notatene med til diskusjon i gruppe/plenum.</a:t>
            </a:r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354792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iform 4"/>
          <p:cNvSpPr/>
          <p:nvPr/>
        </p:nvSpPr>
        <p:spPr>
          <a:xfrm>
            <a:off x="0" y="4646813"/>
            <a:ext cx="9144000" cy="2218615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Friform 6"/>
          <p:cNvSpPr/>
          <p:nvPr/>
        </p:nvSpPr>
        <p:spPr>
          <a:xfrm>
            <a:off x="0" y="5012575"/>
            <a:ext cx="9144000" cy="1837113"/>
          </a:xfrm>
          <a:custGeom>
            <a:avLst/>
            <a:gdLst>
              <a:gd name="connsiteX0" fmla="*/ 0 w 9144000"/>
              <a:gd name="connsiteY0" fmla="*/ 0 h 2127137"/>
              <a:gd name="connsiteX1" fmla="*/ 250879 w 9144000"/>
              <a:gd name="connsiteY1" fmla="*/ 96626 h 2127137"/>
              <a:gd name="connsiteX2" fmla="*/ 8436033 w 9144000"/>
              <a:gd name="connsiteY2" fmla="*/ 1271439 h 2127137"/>
              <a:gd name="connsiteX3" fmla="*/ 9144000 w 9144000"/>
              <a:gd name="connsiteY3" fmla="*/ 1279855 h 2127137"/>
              <a:gd name="connsiteX4" fmla="*/ 9144000 w 9144000"/>
              <a:gd name="connsiteY4" fmla="*/ 2127137 h 2127137"/>
              <a:gd name="connsiteX5" fmla="*/ 0 w 9144000"/>
              <a:gd name="connsiteY5" fmla="*/ 2127137 h 2127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00" h="2127137">
                <a:moveTo>
                  <a:pt x="0" y="0"/>
                </a:moveTo>
                <a:lnTo>
                  <a:pt x="250879" y="96626"/>
                </a:lnTo>
                <a:cubicBezTo>
                  <a:pt x="3597585" y="1368905"/>
                  <a:pt x="4572014" y="1236597"/>
                  <a:pt x="8436033" y="1271439"/>
                </a:cubicBezTo>
                <a:lnTo>
                  <a:pt x="9144000" y="1279855"/>
                </a:lnTo>
                <a:lnTo>
                  <a:pt x="9144000" y="2127137"/>
                </a:lnTo>
                <a:lnTo>
                  <a:pt x="0" y="2127137"/>
                </a:lnTo>
                <a:close/>
              </a:path>
            </a:pathLst>
          </a:custGeom>
          <a:solidFill>
            <a:srgbClr val="26416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000" dirty="0" err="1">
              <a:solidFill>
                <a:schemeClr val="bg1"/>
              </a:solidFill>
              <a:latin typeface="Corbel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199" y="5899458"/>
            <a:ext cx="8229600" cy="941917"/>
          </a:xfrm>
        </p:spPr>
        <p:txBody>
          <a:bodyPr>
            <a:normAutofit/>
          </a:bodyPr>
          <a:lstStyle/>
          <a:p>
            <a:pPr algn="l"/>
            <a:r>
              <a:rPr lang="nb-NO" dirty="0"/>
              <a:t> </a:t>
            </a:r>
            <a:r>
              <a:rPr lang="nb-NO" dirty="0">
                <a:solidFill>
                  <a:schemeClr val="bg1"/>
                </a:solidFill>
              </a:rPr>
              <a:t>2. Diskusjon av teori</a:t>
            </a:r>
            <a:endParaRPr lang="nb-NO" sz="3200" dirty="0">
              <a:solidFill>
                <a:schemeClr val="bg1"/>
              </a:solidFill>
            </a:endParaRPr>
          </a:p>
        </p:txBody>
      </p:sp>
      <p:pic>
        <p:nvPicPr>
          <p:cNvPr id="8" name="Bild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62740" y="6271797"/>
            <a:ext cx="448118" cy="411631"/>
          </a:xfrm>
          <a:prstGeom prst="rect">
            <a:avLst/>
          </a:prstGeom>
        </p:spPr>
      </p:pic>
      <p:pic>
        <p:nvPicPr>
          <p:cNvPr id="10" name="Bilde 9" descr="Et bilde som inneholder objekt, klokke, stor&#10;&#10;Automatisk generert beskrivelse">
            <a:extLst>
              <a:ext uri="{FF2B5EF4-FFF2-40B4-BE49-F238E27FC236}">
                <a16:creationId xmlns:a16="http://schemas.microsoft.com/office/drawing/2014/main" id="{55B28C12-F402-4EBE-8378-BE4B4B6C27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4279" y="1046813"/>
            <a:ext cx="2975439" cy="36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7122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67DC22-1382-47EB-BF0E-92930904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Drøfte artikkel og film i grupper</a:t>
            </a:r>
            <a:br>
              <a:rPr lang="nb-NO" dirty="0"/>
            </a:br>
            <a:r>
              <a:rPr lang="nb-NO" sz="2000" dirty="0"/>
              <a:t>(15 minutter)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4D3B62-E88F-4537-9B64-B026DF32B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Den som leder modulen sørger for at</a:t>
            </a:r>
            <a:r>
              <a:rPr lang="nb-NO" b="1" dirty="0"/>
              <a:t> </a:t>
            </a:r>
            <a:endParaRPr lang="nb-NO" dirty="0"/>
          </a:p>
          <a:p>
            <a:pPr lvl="0"/>
            <a:r>
              <a:rPr lang="nb-NO" dirty="0"/>
              <a:t>alle i gruppen i tur og orden får si det de har merket seg</a:t>
            </a:r>
          </a:p>
          <a:p>
            <a:pPr lvl="0"/>
            <a:r>
              <a:rPr lang="nb-NO" dirty="0"/>
              <a:t>gruppen holder tiden og passer på at dere først og fremst samtaler om spørsmålene</a:t>
            </a:r>
          </a:p>
          <a:p>
            <a:pPr lvl="0"/>
            <a:r>
              <a:rPr lang="nb-NO" dirty="0"/>
              <a:t>blir enig om hva dere skal løfte fram i plenum og hvem som skal gjøre det</a:t>
            </a:r>
          </a:p>
          <a:p>
            <a:pPr lvl="0"/>
            <a:endParaRPr lang="nb-NO" dirty="0"/>
          </a:p>
          <a:p>
            <a:pPr marL="0" indent="0">
              <a:buNone/>
            </a:pPr>
            <a:r>
              <a:rPr lang="nb-NO" dirty="0"/>
              <a:t>Hvis dere er færre enn ti lærere kan dere gjennomføre samarbeidet som en gruppe uten plenum.</a:t>
            </a:r>
          </a:p>
          <a:p>
            <a:pPr lvl="0"/>
            <a:endParaRPr lang="nb-NO" dirty="0"/>
          </a:p>
          <a:p>
            <a:pPr marL="0" indent="0">
              <a:buNone/>
            </a:pPr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5679066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C67DC22-1382-47EB-BF0E-929309044A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Drøfte artikkel og film i plenum</a:t>
            </a:r>
            <a:br>
              <a:rPr lang="nb-NO" dirty="0"/>
            </a:br>
            <a:r>
              <a:rPr lang="nb-NO" sz="2000" dirty="0"/>
              <a:t>(15 minutter)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F4D3B62-E88F-4537-9B64-B026DF32B7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07364"/>
            <a:ext cx="8229600" cy="37115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b-NO" dirty="0"/>
              <a:t>Gruppene deler momentene de har valgt ut.</a:t>
            </a:r>
            <a:br>
              <a:rPr lang="nb-NO" dirty="0"/>
            </a:br>
            <a:r>
              <a:rPr lang="nb-NO" dirty="0"/>
              <a:t>Noter stikkord som dere kan ta med inn i planleggingen.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672367653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tema">
  <a:themeElements>
    <a:clrScheme name="Entro sitt">
      <a:dk1>
        <a:sysClr val="windowText" lastClr="000000"/>
      </a:dk1>
      <a:lt1>
        <a:sysClr val="window" lastClr="FFFFFF"/>
      </a:lt1>
      <a:dk2>
        <a:srgbClr val="73AB48"/>
      </a:dk2>
      <a:lt2>
        <a:srgbClr val="EEECE1"/>
      </a:lt2>
      <a:accent1>
        <a:srgbClr val="8D8F8C"/>
      </a:accent1>
      <a:accent2>
        <a:srgbClr val="C0504D"/>
      </a:accent2>
      <a:accent3>
        <a:srgbClr val="FAF8F7"/>
      </a:accent3>
      <a:accent4>
        <a:srgbClr val="CBCCC6"/>
      </a:accent4>
      <a:accent5>
        <a:srgbClr val="4BACC6"/>
      </a:accent5>
      <a:accent6>
        <a:srgbClr val="F79646"/>
      </a:accent6>
      <a:hlink>
        <a:srgbClr val="447B53"/>
      </a:hlink>
      <a:folHlink>
        <a:srgbClr val="56693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Standardtema</Template>
  <TotalTime>0</TotalTime>
  <Words>980</Words>
  <Application>Microsoft Office PowerPoint</Application>
  <PresentationFormat>Skjermfremvisning (4:3)</PresentationFormat>
  <Paragraphs>116</Paragraphs>
  <Slides>25</Slides>
  <Notes>9</Notes>
  <HiddenSlides>0</HiddenSlides>
  <MMClips>0</MMClips>
  <ScaleCrop>false</ScaleCrop>
  <HeadingPairs>
    <vt:vector size="6" baseType="variant">
      <vt:variant>
        <vt:lpstr>Brukte skrifter</vt:lpstr>
      </vt:variant>
      <vt:variant>
        <vt:i4>5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25</vt:i4>
      </vt:variant>
    </vt:vector>
  </HeadingPairs>
  <TitlesOfParts>
    <vt:vector size="31" baseType="lpstr">
      <vt:lpstr>Arial</vt:lpstr>
      <vt:lpstr>Calibri</vt:lpstr>
      <vt:lpstr>Corbel</vt:lpstr>
      <vt:lpstr>Symbol</vt:lpstr>
      <vt:lpstr>Woodford Bourne</vt:lpstr>
      <vt:lpstr>Standardtema</vt:lpstr>
      <vt:lpstr>Modul 3 Representasjon</vt:lpstr>
      <vt:lpstr>Om modulen</vt:lpstr>
      <vt:lpstr>Mål</vt:lpstr>
      <vt:lpstr> 1. Forberedelse</vt:lpstr>
      <vt:lpstr>Les og reflekter</vt:lpstr>
      <vt:lpstr>Se film og reflekter</vt:lpstr>
      <vt:lpstr> 2. Diskusjon av teori</vt:lpstr>
      <vt:lpstr>Drøfte artikkel og film i grupper (15 minutter)</vt:lpstr>
      <vt:lpstr>Drøfte artikkel og film i plenum (15 minutter)</vt:lpstr>
      <vt:lpstr> 3. Felles planlegging</vt:lpstr>
      <vt:lpstr>Aktiviteten Kvikkbilde</vt:lpstr>
      <vt:lpstr>Eksempel på en utsjekksbilett</vt:lpstr>
      <vt:lpstr>Planlegging fortsetter</vt:lpstr>
      <vt:lpstr>Planlegging fortsetter</vt:lpstr>
      <vt:lpstr> 4. Øving</vt:lpstr>
      <vt:lpstr>Øve med kolleger</vt:lpstr>
      <vt:lpstr>Time-Out</vt:lpstr>
      <vt:lpstr>Tips til utprøvingen</vt:lpstr>
      <vt:lpstr>5. Utprøving  med elever</vt:lpstr>
      <vt:lpstr>Utprøving med elever</vt:lpstr>
      <vt:lpstr>Dokumentasjon</vt:lpstr>
      <vt:lpstr> 6. Vurdering/refleksjon</vt:lpstr>
      <vt:lpstr>Vurdering/refleksjon i grupper (20 minutter)</vt:lpstr>
      <vt:lpstr>Vurdering/refleksjon i plenum (10 minutter)</vt:lpstr>
      <vt:lpstr> Neste modul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steinar ness</dc:creator>
  <cp:lastModifiedBy>Astrid Bondø</cp:lastModifiedBy>
  <cp:revision>405</cp:revision>
  <cp:lastPrinted>2019-04-26T13:40:47Z</cp:lastPrinted>
  <dcterms:created xsi:type="dcterms:W3CDTF">2017-11-27T08:38:29Z</dcterms:created>
  <dcterms:modified xsi:type="dcterms:W3CDTF">2021-02-25T14:30:56Z</dcterms:modified>
</cp:coreProperties>
</file>