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515" r:id="rId3"/>
    <p:sldId id="523" r:id="rId4"/>
    <p:sldId id="516" r:id="rId5"/>
    <p:sldId id="522" r:id="rId6"/>
    <p:sldId id="517" r:id="rId7"/>
    <p:sldId id="537" r:id="rId8"/>
    <p:sldId id="538" r:id="rId9"/>
    <p:sldId id="541" r:id="rId10"/>
    <p:sldId id="529" r:id="rId11"/>
    <p:sldId id="528" r:id="rId12"/>
    <p:sldId id="530" r:id="rId13"/>
    <p:sldId id="542" r:id="rId14"/>
    <p:sldId id="532" r:id="rId15"/>
    <p:sldId id="533" r:id="rId16"/>
    <p:sldId id="534" r:id="rId17"/>
    <p:sldId id="518" r:id="rId18"/>
    <p:sldId id="535" r:id="rId19"/>
    <p:sldId id="539" r:id="rId20"/>
    <p:sldId id="519" r:id="rId21"/>
    <p:sldId id="536" r:id="rId22"/>
    <p:sldId id="540" r:id="rId23"/>
    <p:sldId id="521" r:id="rId24"/>
  </p:sldIdLst>
  <p:sldSz cx="9144000" cy="6858000" type="screen4x3"/>
  <p:notesSz cx="6797675" cy="9926638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9F9"/>
    <a:srgbClr val="5DA2F5"/>
    <a:srgbClr val="B7DEE8"/>
    <a:srgbClr val="008FFA"/>
    <a:srgbClr val="1E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63" autoAdjust="0"/>
    <p:restoredTop sz="80149" autoAdjust="0"/>
  </p:normalViewPr>
  <p:slideViewPr>
    <p:cSldViewPr snapToGrid="0" snapToObjects="1">
      <p:cViewPr varScale="1">
        <p:scale>
          <a:sx n="47" d="100"/>
          <a:sy n="47" d="100"/>
        </p:scale>
        <p:origin x="27" y="5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124" d="100"/>
          <a:sy n="124" d="100"/>
        </p:scale>
        <p:origin x="242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9DAE8-7732-4A98-8B78-2DE5C99D452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EA65D-C269-422C-A18D-5D6A9EA861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5365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61D4D-BBB0-425F-81E5-D16DF558CE00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A8049-8A12-4E74-9CEB-F634D483E3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927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406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58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612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1765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4673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3265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1329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963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vedslide, buet tittel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7" y="197708"/>
            <a:ext cx="9144000" cy="711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7" name="Rektangel 19"/>
          <p:cNvSpPr/>
          <p:nvPr userDrawn="1"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ktangel 19"/>
          <p:cNvSpPr/>
          <p:nvPr userDrawn="1"/>
        </p:nvSpPr>
        <p:spPr>
          <a:xfrm>
            <a:off x="0" y="4704746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467928" y="6133487"/>
            <a:ext cx="6051665" cy="73931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algn="l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3" y="5324219"/>
            <a:ext cx="8229600" cy="794471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89672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21492"/>
            <a:ext cx="3008313" cy="947588"/>
          </a:xfrm>
        </p:spPr>
        <p:txBody>
          <a:bodyPr anchor="b">
            <a:normAutofit/>
          </a:bodyPr>
          <a:lstStyle>
            <a:lvl1pPr algn="l">
              <a:defRPr sz="2400" b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1021492"/>
            <a:ext cx="5111750" cy="500036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2084173"/>
            <a:ext cx="3008313" cy="39376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23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792362"/>
            <a:ext cx="5486400" cy="566738"/>
          </a:xfrm>
        </p:spPr>
        <p:txBody>
          <a:bodyPr anchor="b"/>
          <a:lstStyle>
            <a:lvl1pPr algn="l">
              <a:defRPr sz="20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252151"/>
            <a:ext cx="5486400" cy="34754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709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08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148056"/>
            <a:ext cx="8229600" cy="3992563"/>
          </a:xfrm>
        </p:spPr>
        <p:txBody>
          <a:bodyPr vert="horz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540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/>
          <p:cNvSpPr>
            <a:spLocks noGrp="1"/>
          </p:cNvSpPr>
          <p:nvPr>
            <p:ph type="pic" sz="quarter" idx="13"/>
          </p:nvPr>
        </p:nvSpPr>
        <p:spPr>
          <a:xfrm>
            <a:off x="905990" y="2010032"/>
            <a:ext cx="7381275" cy="39047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905990" y="1005016"/>
            <a:ext cx="7381275" cy="927310"/>
          </a:xfrm>
        </p:spPr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4749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 b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/>
          <p:cNvSpPr>
            <a:spLocks noGrp="1"/>
          </p:cNvSpPr>
          <p:nvPr>
            <p:ph type="pic" sz="quarter" idx="13"/>
          </p:nvPr>
        </p:nvSpPr>
        <p:spPr>
          <a:xfrm>
            <a:off x="0" y="6689"/>
            <a:ext cx="9144000" cy="63674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6" name="Friform 5"/>
          <p:cNvSpPr/>
          <p:nvPr userDrawn="1"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 userDrawn="1"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tel 1"/>
          <p:cNvSpPr txBox="1">
            <a:spLocks/>
          </p:cNvSpPr>
          <p:nvPr userDrawn="1"/>
        </p:nvSpPr>
        <p:spPr>
          <a:xfrm>
            <a:off x="457199" y="5899458"/>
            <a:ext cx="8229600" cy="9419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3200">
                <a:solidFill>
                  <a:schemeClr val="bg1"/>
                </a:solidFill>
              </a:rPr>
              <a:t>Kapittelside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5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14329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all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64310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09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945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285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008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984511"/>
            <a:ext cx="8229600" cy="927310"/>
          </a:xfrm>
        </p:spPr>
        <p:txBody>
          <a:bodyPr/>
          <a:lstStyle>
            <a:lvl1pPr>
              <a:defRPr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14200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842053"/>
            <a:ext cx="4040188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213394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842053"/>
            <a:ext cx="4041775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779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862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36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917153"/>
            <a:ext cx="8229600" cy="92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001795"/>
            <a:ext cx="8229600" cy="4017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1915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769973" y="618307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844746" y="617511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36599" y="6138023"/>
            <a:ext cx="466677" cy="435770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6704435"/>
            <a:ext cx="9144000" cy="153566"/>
          </a:xfrm>
          <a:prstGeom prst="rect">
            <a:avLst/>
          </a:prstGeom>
          <a:solidFill>
            <a:srgbClr val="1F48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2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1" r:id="rId3"/>
    <p:sldLayoutId id="2147483650" r:id="rId4"/>
    <p:sldLayoutId id="2147483649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444098" y="5885505"/>
            <a:ext cx="8208143" cy="6660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lang="nb-NO" sz="3200" kern="1200" noProof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ktangel 19"/>
          <p:cNvSpPr/>
          <p:nvPr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Rektangel 19"/>
          <p:cNvSpPr/>
          <p:nvPr/>
        </p:nvSpPr>
        <p:spPr>
          <a:xfrm>
            <a:off x="0" y="4705004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1891" y="5317067"/>
            <a:ext cx="6051665" cy="759638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Modul 2 Kommunikasjon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1891" y="6154115"/>
            <a:ext cx="6051665" cy="739311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Tidsbruk: 180 minutter + utprøving med elever</a:t>
            </a:r>
          </a:p>
          <a:p>
            <a:pPr algn="l"/>
            <a:endParaRPr lang="nb-NO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10" name="Tekstboks 2">
            <a:extLst>
              <a:ext uri="{FF2B5EF4-FFF2-40B4-BE49-F238E27FC236}">
                <a16:creationId xmlns:a16="http://schemas.microsoft.com/office/drawing/2014/main" id="{BE01CD3D-8BFD-4E63-9541-74BD54207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58" y="1868263"/>
            <a:ext cx="6979709" cy="252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Kommunikasjon i matematikk handlar om at elevane bruker matematisk språk i samtalar, argumentasjon og resonnement</a:t>
            </a:r>
            <a:r>
              <a:rPr lang="nn-N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nn-NO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Elevane må få høve til å bruke matematiske representasjonar i ulike samanhengar gjennom eigne erfaringar og matematiske samtalar</a:t>
            </a:r>
            <a:r>
              <a:rPr lang="nn-N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(Utdanningsdirektoratet, 2020).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Aktiviteten </a:t>
            </a:r>
            <a:r>
              <a:rPr lang="nb-NO" i="1" dirty="0"/>
              <a:t>Likt og forskjellig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4498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/>
              <a:t>Gå sammen i grupper på 6-10 personer. </a:t>
            </a:r>
          </a:p>
          <a:p>
            <a:pPr marL="0" indent="0">
              <a:buNone/>
            </a:pPr>
            <a:r>
              <a:rPr lang="nb-NO" dirty="0"/>
              <a:t>Bruk </a:t>
            </a:r>
            <a:r>
              <a:rPr lang="nb-NO" i="1" dirty="0"/>
              <a:t>Undervisningsnotat Modul 2 </a:t>
            </a:r>
            <a:r>
              <a:rPr lang="nb-NO" dirty="0"/>
              <a:t>og planlegg aktiviteten </a:t>
            </a:r>
            <a:r>
              <a:rPr lang="nb-NO" i="1" dirty="0"/>
              <a:t>Likt og forskjellig. </a:t>
            </a:r>
            <a:r>
              <a:rPr lang="nb-NO" dirty="0"/>
              <a:t> </a:t>
            </a:r>
          </a:p>
          <a:p>
            <a:pPr marL="0" indent="0">
              <a:buNone/>
            </a:pPr>
            <a:r>
              <a:rPr lang="nb-NO" dirty="0"/>
              <a:t>Diskuter de ulike momentene i undervisningsnotatet og bli enig om et felles notat.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Tenk gjennom hvordan dere skal </a:t>
            </a:r>
          </a:p>
          <a:p>
            <a:r>
              <a:rPr lang="nb-NO" dirty="0"/>
              <a:t>bruke samtaletrekkene </a:t>
            </a:r>
            <a:r>
              <a:rPr lang="nb-NO" i="1" dirty="0"/>
              <a:t>Vente </a:t>
            </a:r>
            <a:r>
              <a:rPr lang="nb-NO" dirty="0"/>
              <a:t>og </a:t>
            </a:r>
            <a:r>
              <a:rPr lang="nb-NO" i="1" dirty="0"/>
              <a:t>Gjenta</a:t>
            </a:r>
            <a:r>
              <a:rPr lang="nb-NO" dirty="0"/>
              <a:t> for å få klarhet i hvordan elevene tenker </a:t>
            </a:r>
          </a:p>
          <a:p>
            <a:r>
              <a:rPr lang="nb-NO" dirty="0"/>
              <a:t>representere elevenes innspill </a:t>
            </a:r>
          </a:p>
          <a:p>
            <a:r>
              <a:rPr lang="nb-NO" dirty="0"/>
              <a:t>oppsummere for å løfte fram mål for elevenes læring:</a:t>
            </a:r>
            <a:br>
              <a:rPr lang="nb-NO" dirty="0"/>
            </a:br>
            <a:r>
              <a:rPr lang="nb-NO" i="1" dirty="0"/>
              <a:t>Sammenligne to figurer og beskrive likheter og forskjeller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90945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Planlegging fortsetter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I matematiske samtaler må elevene lære hva og hvordan de skal dele.  </a:t>
            </a:r>
            <a:br>
              <a:rPr lang="nb-NO" dirty="0"/>
            </a:br>
            <a:r>
              <a:rPr lang="nb-NO" dirty="0"/>
              <a:t>Eksempler på spørsmål dere kan stille: </a:t>
            </a:r>
          </a:p>
          <a:p>
            <a:pPr lvl="0"/>
            <a:r>
              <a:rPr lang="nb-NO" dirty="0"/>
              <a:t>Hva ser du? </a:t>
            </a:r>
          </a:p>
          <a:p>
            <a:pPr lvl="0"/>
            <a:r>
              <a:rPr lang="nb-NO" dirty="0"/>
              <a:t>Hvor ser du seks? </a:t>
            </a:r>
          </a:p>
          <a:p>
            <a:pPr lvl="0"/>
            <a:r>
              <a:rPr lang="nb-NO" dirty="0"/>
              <a:t>Var det noen som så noe annet?</a:t>
            </a:r>
          </a:p>
          <a:p>
            <a:pPr lvl="0"/>
            <a:r>
              <a:rPr lang="nb-NO" dirty="0"/>
              <a:t>Hva er likt? Hva er forskjellig?  </a:t>
            </a:r>
          </a:p>
        </p:txBody>
      </p:sp>
    </p:spTree>
    <p:extLst>
      <p:ext uri="{BB962C8B-B14F-4D97-AF65-F5344CB8AC3E}">
        <p14:creationId xmlns:p14="http://schemas.microsoft.com/office/powerpoint/2010/main" val="554718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Planlegging fortsetter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Alle deltakerne noterer det dere blir enige om i undervisningsnotatet. La én av deltakerne passe tiden, slik at dere får god tid til å drøfte alle fasene i undervisningsøkta.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Velg til slutt hvem av dere som skal lede en øving mens kollegene er «elever».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0937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4. Øving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9" name="Bilde 8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02352C8C-49AF-41C4-9434-62AD0A4E62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412575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279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 med kolleger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Deltakerne i planleggingsgruppen øver på aktiviteten. En eller to deltakere har rollen som lærer, resten er «elever». </a:t>
            </a:r>
          </a:p>
          <a:p>
            <a:pPr marL="0" indent="0">
              <a:buNone/>
            </a:pPr>
            <a:r>
              <a:rPr lang="nb-NO" dirty="0"/>
              <a:t>«Læreren» følger undervisningsnotatet og gjennomfører aktiviteten slik gruppen har planlagt. Undervisningsnotatet kan justeres etter erfaringene dere gjør under øvingen.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8957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Time-Out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37632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Både «læreren» og «elevene» kan be om Time-Out. </a:t>
            </a:r>
          </a:p>
          <a:p>
            <a:pPr marL="0" indent="0">
              <a:buNone/>
            </a:pPr>
            <a:r>
              <a:rPr lang="nb-NO" dirty="0"/>
              <a:t>Da tar dere et kort avbrekk for å avklare viktige spørsmål eller minne om ting gruppen er blitt enige om under planleggingen. 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Det kan for eksempel dreie seg om hvordan </a:t>
            </a:r>
          </a:p>
          <a:p>
            <a:r>
              <a:rPr lang="nb-NO" dirty="0"/>
              <a:t>dere vil representere elevenes innspill i bildet </a:t>
            </a:r>
            <a:r>
              <a:rPr lang="nb-NO" sz="2000" dirty="0"/>
              <a:t>(tegning, symboler) </a:t>
            </a:r>
          </a:p>
          <a:p>
            <a:r>
              <a:rPr lang="nb-NO" dirty="0"/>
              <a:t>få elevene til å lytte til hverandre  </a:t>
            </a:r>
          </a:p>
          <a:p>
            <a:r>
              <a:rPr lang="nb-NO" dirty="0"/>
              <a:t>disponere tavlen </a:t>
            </a:r>
          </a:p>
          <a:p>
            <a:pPr marL="0" lv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5299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Tips til utprøvingen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54705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b-NO" dirty="0"/>
              <a:t>Opplegget skal prøves ut med elever før dere møtes til en oppsummering av utprøvingen.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Læringsutbyttet for lærerne vil bli bedre om (deler av) planleggingsgruppen deltar når opplegget prøves ut med elevene. 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Time-out kan også bli benyttet under utprøvingen.</a:t>
            </a:r>
          </a:p>
        </p:txBody>
      </p:sp>
    </p:spTree>
    <p:extLst>
      <p:ext uri="{BB962C8B-B14F-4D97-AF65-F5344CB8AC3E}">
        <p14:creationId xmlns:p14="http://schemas.microsoft.com/office/powerpoint/2010/main" val="301071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5. Utprøving med elever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406F5372-45B8-425E-A627-6ADD0F5AE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116" y="1629000"/>
            <a:ext cx="3129765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02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65B214-BDCB-45B6-880C-A50AAC69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Utprøving med elever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681C38-3BA6-40B7-AD6E-676D5E71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512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Bruk undervisningsnotatet og gjennomfør aktiviteten slik gruppen har planlagt.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Bruk Time-Out om dere er flere sammen om utprøvingen. </a:t>
            </a:r>
          </a:p>
          <a:p>
            <a:pPr marL="0" indent="0">
              <a:buNone/>
            </a:pPr>
            <a:r>
              <a:rPr lang="nb-NO" dirty="0"/>
              <a:t>Dere kan for eksempel diskutere hvordan dere kan</a:t>
            </a:r>
          </a:p>
          <a:p>
            <a:pPr lvl="0"/>
            <a:r>
              <a:rPr lang="nb-NO" dirty="0"/>
              <a:t>representere det elevene ser</a:t>
            </a:r>
          </a:p>
          <a:p>
            <a:pPr lvl="0"/>
            <a:r>
              <a:rPr lang="nb-NO" dirty="0"/>
              <a:t>gi passende respons </a:t>
            </a:r>
          </a:p>
          <a:p>
            <a:pPr lvl="0"/>
            <a:r>
              <a:rPr lang="nb-NO" dirty="0"/>
              <a:t>invitere flere elever inn i samtalen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23416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58FAD2-2987-4C33-BA3A-CDD54CF07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Dokumentasjon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9F5B273-10ED-48FF-BA62-BDD3D1AB6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7863840" cy="4017079"/>
          </a:xfrm>
        </p:spPr>
        <p:txBody>
          <a:bodyPr/>
          <a:lstStyle/>
          <a:p>
            <a:pPr lvl="0"/>
            <a:r>
              <a:rPr lang="nb-NO" dirty="0"/>
              <a:t>Bruk gjerne mobil og ta lydopptak under utprøvingen.</a:t>
            </a:r>
          </a:p>
          <a:p>
            <a:pPr lvl="0"/>
            <a:r>
              <a:rPr lang="nb-NO" dirty="0"/>
              <a:t>Noter etter utprøvingen hva du mener du lyktes med og hva som var utfordrende.</a:t>
            </a:r>
          </a:p>
          <a:p>
            <a:pPr lvl="0"/>
            <a:r>
              <a:rPr lang="nb-NO" dirty="0"/>
              <a:t>Ta bilde av det tavlene/plakatene etter at aktiviteten er prøvd ut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Er dere flere sammen bør dere lage et felles notat.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95342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12AC12E-EFC9-48BE-9E8F-9FA04D19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modulen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BD586C4-3C92-4F0B-9B51-A49813BDA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Denne modulen legger spesielt vekt på</a:t>
            </a:r>
          </a:p>
          <a:p>
            <a:pPr lvl="0"/>
            <a:r>
              <a:rPr lang="nb-NO" dirty="0"/>
              <a:t>kjerneelementet </a:t>
            </a:r>
            <a:r>
              <a:rPr lang="nb-NO" i="1" dirty="0"/>
              <a:t>Representasjon og</a:t>
            </a:r>
            <a:r>
              <a:rPr lang="nb-NO" dirty="0"/>
              <a:t> k</a:t>
            </a:r>
            <a:r>
              <a:rPr lang="nb-NO" i="1" dirty="0"/>
              <a:t>ommunikasjon </a:t>
            </a:r>
            <a:endParaRPr lang="nb-NO" dirty="0"/>
          </a:p>
          <a:p>
            <a:pPr lvl="0"/>
            <a:r>
              <a:rPr lang="nb-NO" dirty="0"/>
              <a:t>samtaletypen </a:t>
            </a:r>
            <a:r>
              <a:rPr lang="nb-NO" i="1" dirty="0"/>
              <a:t>Åpen strategideling</a:t>
            </a:r>
            <a:endParaRPr lang="nb-NO" dirty="0"/>
          </a:p>
          <a:p>
            <a:pPr lvl="0"/>
            <a:r>
              <a:rPr lang="nb-NO" dirty="0"/>
              <a:t>samtaletrekkene </a:t>
            </a:r>
            <a:r>
              <a:rPr lang="nb-NO" i="1" dirty="0"/>
              <a:t>Vente</a:t>
            </a:r>
            <a:r>
              <a:rPr lang="nb-NO" dirty="0"/>
              <a:t> og </a:t>
            </a:r>
            <a:r>
              <a:rPr lang="nb-NO" i="1" dirty="0"/>
              <a:t>Gjenta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838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6. Vurdering/refleksjon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F23091C3-99DA-4753-A0BA-6D77F143B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629000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55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Vurdering/refleksjon i grupper</a:t>
            </a:r>
            <a:br>
              <a:rPr lang="nb-NO" dirty="0"/>
            </a:br>
            <a:r>
              <a:rPr lang="nb-NO" sz="2000" dirty="0"/>
              <a:t>(20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4686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Deltakerne deler erfaringene fra utprøvingen i planleggingsgruppene. </a:t>
            </a:r>
          </a:p>
          <a:p>
            <a:pPr marL="0" indent="0">
              <a:buNone/>
            </a:pPr>
            <a:r>
              <a:rPr lang="nb-NO" dirty="0"/>
              <a:t>Ta runden slik at alle får presentere sine tanker og erfaringer. </a:t>
            </a:r>
          </a:p>
          <a:p>
            <a:pPr marL="0" indent="0">
              <a:buNone/>
            </a:pP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Hvilke likheter og forskjeller beskrev elevene?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Hvilke matematiske begreper brukte elevene i sine beskrivelser?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Gjennomførte dere aktiviteten slik dere planla? Hva skyldes eventuelle avvik?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Hvordan fungerte samtaletrekkene dere hadde planlagt å bruke? Gi konkrete eksempler.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Velg to-tre momenter dere vil dele med resten av kollegiet.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561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Vurdering/refleksjon i plenum</a:t>
            </a:r>
            <a:br>
              <a:rPr lang="nb-NO" dirty="0"/>
            </a:br>
            <a:r>
              <a:rPr lang="nb-NO" sz="2000" dirty="0"/>
              <a:t>(10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18079"/>
            <a:ext cx="8229600" cy="405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Hver gruppe deler momentene dere har valgt med kollegene.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4826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Neste modul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objekt&#10;&#10;Automatisk generert beskrivelse">
            <a:extLst>
              <a:ext uri="{FF2B5EF4-FFF2-40B4-BE49-F238E27FC236}">
                <a16:creationId xmlns:a16="http://schemas.microsoft.com/office/drawing/2014/main" id="{45340AE3-CD3F-45A6-9F2F-E224796B6C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263782"/>
            <a:ext cx="9144000" cy="406918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F4A8DC6F-22C1-4013-AFF7-DD8DAA58DF3D}"/>
              </a:ext>
            </a:extLst>
          </p:cNvPr>
          <p:cNvSpPr/>
          <p:nvPr/>
        </p:nvSpPr>
        <p:spPr>
          <a:xfrm>
            <a:off x="4087765" y="3244334"/>
            <a:ext cx="39877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 3 Representasjon</a:t>
            </a:r>
            <a:endParaRPr lang="nb-NO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7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1B292F-7E01-46DA-9A86-1794812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Mål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1BB7A2-7DF6-4709-93CC-D70ABD4F3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Målet med denne modulen er at deltakerne skal</a:t>
            </a:r>
          </a:p>
          <a:p>
            <a:pPr lvl="0"/>
            <a:r>
              <a:rPr lang="nb-NO" dirty="0"/>
              <a:t>lære å planlegge og lede en matematisk samtale</a:t>
            </a:r>
          </a:p>
          <a:p>
            <a:pPr lvl="0"/>
            <a:r>
              <a:rPr lang="nb-NO" dirty="0"/>
              <a:t>lære å representere elevenes tenking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066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1. Forberedelse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2AAC6FBB-E204-4FFE-BF8A-FC0D322E02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629000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6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D2BFEF-88B4-4791-95C2-EBCDC50B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Les og reflekter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C34E25-7E34-41CE-B65F-0D04FA21A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Individuelt.</a:t>
            </a:r>
          </a:p>
          <a:p>
            <a:pPr marL="0" indent="0">
              <a:buNone/>
            </a:pPr>
            <a:r>
              <a:rPr lang="nb-NO" dirty="0"/>
              <a:t>Les artikkelen </a:t>
            </a:r>
            <a:r>
              <a:rPr lang="nb-NO" i="1" dirty="0"/>
              <a:t>Samtaletrekk – redskap i matematiske diskusjoner.</a:t>
            </a:r>
            <a:endParaRPr lang="nb-NO" dirty="0"/>
          </a:p>
          <a:p>
            <a:pPr lvl="0"/>
            <a:r>
              <a:rPr lang="nb-NO" dirty="0"/>
              <a:t>Marker deler du finner spesielt viktige, relevante eller interessante. </a:t>
            </a:r>
          </a:p>
          <a:p>
            <a:pPr lvl="0"/>
            <a:r>
              <a:rPr lang="nb-NO" dirty="0"/>
              <a:t>Bruker du noen av samtaletrekkene allerede? Vær konkret. Gi eksempler.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Ta notatene med til diskusjon i gruppe/plenum.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39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2. Diskusjon av teori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54C21538-2332-4D2F-8DC5-428A3774C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412575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22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Drøfte artikkelen i grupper</a:t>
            </a:r>
            <a:br>
              <a:rPr lang="nb-NO" dirty="0"/>
            </a:br>
            <a:r>
              <a:rPr lang="nb-NO" sz="2000" dirty="0"/>
              <a:t>(15 minutter)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Den som leder modulen sørger for at</a:t>
            </a:r>
            <a:r>
              <a:rPr lang="nb-NO" b="1" dirty="0"/>
              <a:t> </a:t>
            </a:r>
            <a:endParaRPr lang="nb-NO" dirty="0"/>
          </a:p>
          <a:p>
            <a:pPr lvl="0"/>
            <a:r>
              <a:rPr lang="nb-NO" dirty="0"/>
              <a:t>alle i gruppen i tur og orden får si det de har merket seg</a:t>
            </a:r>
          </a:p>
          <a:p>
            <a:pPr lvl="0"/>
            <a:r>
              <a:rPr lang="nb-NO" dirty="0"/>
              <a:t>gruppen holder tiden og passer på at dere først og fremst samtaler om spørsmålene</a:t>
            </a:r>
          </a:p>
          <a:p>
            <a:pPr lvl="0"/>
            <a:r>
              <a:rPr lang="nb-NO" dirty="0"/>
              <a:t>blir enig om hva dere skal løfte fram i plenum og hvem som skal gjøre det</a:t>
            </a:r>
          </a:p>
          <a:p>
            <a:pPr lvl="0"/>
            <a:endParaRPr lang="nb-NO" dirty="0"/>
          </a:p>
          <a:p>
            <a:pPr marL="0" indent="0">
              <a:buNone/>
            </a:pPr>
            <a:r>
              <a:rPr lang="nb-NO" dirty="0"/>
              <a:t>Hvis dere færre enn ti lærere kan dere gjennomføre samarbeidet som en gruppe uten plenum.</a:t>
            </a:r>
          </a:p>
          <a:p>
            <a:pPr lvl="0"/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790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Drøfte artikkelen i plenum</a:t>
            </a:r>
            <a:br>
              <a:rPr lang="nb-NO" dirty="0"/>
            </a:br>
            <a:r>
              <a:rPr lang="nb-NO" sz="2000" dirty="0"/>
              <a:t>(15 minutter)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65680"/>
            <a:ext cx="8229600" cy="3753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Gruppene deler momentene de har valgt ut.</a:t>
            </a:r>
            <a:br>
              <a:rPr lang="nb-NO" dirty="0"/>
            </a:br>
            <a:r>
              <a:rPr lang="nb-NO" dirty="0"/>
              <a:t>Noter stikkord som dere kan ta med inn i planleggingen.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236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3. Felles planlegging 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klokke&#10;&#10;Automatisk generert beskrivelse">
            <a:extLst>
              <a:ext uri="{FF2B5EF4-FFF2-40B4-BE49-F238E27FC236}">
                <a16:creationId xmlns:a16="http://schemas.microsoft.com/office/drawing/2014/main" id="{A87CD942-A20F-4BF6-B29B-8DCE9E6D45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5044" y="1470208"/>
            <a:ext cx="3153910" cy="359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56896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tema">
  <a:themeElements>
    <a:clrScheme name="Entro sitt">
      <a:dk1>
        <a:sysClr val="windowText" lastClr="000000"/>
      </a:dk1>
      <a:lt1>
        <a:sysClr val="window" lastClr="FFFFFF"/>
      </a:lt1>
      <a:dk2>
        <a:srgbClr val="73AB48"/>
      </a:dk2>
      <a:lt2>
        <a:srgbClr val="EEECE1"/>
      </a:lt2>
      <a:accent1>
        <a:srgbClr val="8D8F8C"/>
      </a:accent1>
      <a:accent2>
        <a:srgbClr val="C0504D"/>
      </a:accent2>
      <a:accent3>
        <a:srgbClr val="FAF8F7"/>
      </a:accent3>
      <a:accent4>
        <a:srgbClr val="CBCCC6"/>
      </a:accent4>
      <a:accent5>
        <a:srgbClr val="4BACC6"/>
      </a:accent5>
      <a:accent6>
        <a:srgbClr val="F79646"/>
      </a:accent6>
      <a:hlink>
        <a:srgbClr val="447B53"/>
      </a:hlink>
      <a:folHlink>
        <a:srgbClr val="56693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Standardtema</Template>
  <TotalTime>0</TotalTime>
  <Words>827</Words>
  <Application>Microsoft Office PowerPoint</Application>
  <PresentationFormat>Skjermfremvisning (4:3)</PresentationFormat>
  <Paragraphs>107</Paragraphs>
  <Slides>23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23</vt:i4>
      </vt:variant>
    </vt:vector>
  </HeadingPairs>
  <TitlesOfParts>
    <vt:vector size="29" baseType="lpstr">
      <vt:lpstr>Arial</vt:lpstr>
      <vt:lpstr>Calibri</vt:lpstr>
      <vt:lpstr>Corbel</vt:lpstr>
      <vt:lpstr>Symbol</vt:lpstr>
      <vt:lpstr>Woodford Bourne</vt:lpstr>
      <vt:lpstr>Standardtema</vt:lpstr>
      <vt:lpstr>Modul 2 Kommunikasjon</vt:lpstr>
      <vt:lpstr>Om modulen</vt:lpstr>
      <vt:lpstr>Mål</vt:lpstr>
      <vt:lpstr> 1. Forberedelse</vt:lpstr>
      <vt:lpstr>Les og reflekter</vt:lpstr>
      <vt:lpstr> 2. Diskusjon av teori</vt:lpstr>
      <vt:lpstr>Drøfte artikkelen i grupper (15 minutter)</vt:lpstr>
      <vt:lpstr>Drøfte artikkelen i plenum (15 minutter)</vt:lpstr>
      <vt:lpstr> 3. Felles planlegging </vt:lpstr>
      <vt:lpstr>Aktiviteten Likt og forskjellig</vt:lpstr>
      <vt:lpstr>Planlegging fortsetter</vt:lpstr>
      <vt:lpstr>Planlegging fortsetter</vt:lpstr>
      <vt:lpstr>4. Øving</vt:lpstr>
      <vt:lpstr>Øve med kolleger</vt:lpstr>
      <vt:lpstr>Time-Out</vt:lpstr>
      <vt:lpstr>Tips til utprøvingen</vt:lpstr>
      <vt:lpstr>5. Utprøving med elever</vt:lpstr>
      <vt:lpstr>Utprøving med elever</vt:lpstr>
      <vt:lpstr>Dokumentasjon</vt:lpstr>
      <vt:lpstr> 6. Vurdering/refleksjon</vt:lpstr>
      <vt:lpstr>Vurdering/refleksjon i grupper (20 minutter)</vt:lpstr>
      <vt:lpstr>Vurdering/refleksjon i plenum (10 minutter)</vt:lpstr>
      <vt:lpstr> Neste modul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steinar ness</dc:creator>
  <cp:lastModifiedBy>Astrid Bondø</cp:lastModifiedBy>
  <cp:revision>397</cp:revision>
  <cp:lastPrinted>2019-04-26T13:40:47Z</cp:lastPrinted>
  <dcterms:created xsi:type="dcterms:W3CDTF">2017-11-27T08:38:29Z</dcterms:created>
  <dcterms:modified xsi:type="dcterms:W3CDTF">2021-02-25T15:16:44Z</dcterms:modified>
</cp:coreProperties>
</file>