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6" r:id="rId2"/>
    <p:sldId id="515" r:id="rId3"/>
    <p:sldId id="523" r:id="rId4"/>
    <p:sldId id="516" r:id="rId5"/>
    <p:sldId id="522" r:id="rId6"/>
    <p:sldId id="545" r:id="rId7"/>
    <p:sldId id="537" r:id="rId8"/>
    <p:sldId id="538" r:id="rId9"/>
    <p:sldId id="517" r:id="rId10"/>
    <p:sldId id="542" r:id="rId11"/>
    <p:sldId id="543" r:id="rId12"/>
    <p:sldId id="530" r:id="rId13"/>
    <p:sldId id="546" r:id="rId14"/>
    <p:sldId id="532" r:id="rId15"/>
    <p:sldId id="533" r:id="rId16"/>
    <p:sldId id="534" r:id="rId17"/>
    <p:sldId id="518" r:id="rId18"/>
    <p:sldId id="535" r:id="rId19"/>
    <p:sldId id="544" r:id="rId20"/>
    <p:sldId id="519" r:id="rId21"/>
    <p:sldId id="541" r:id="rId22"/>
    <p:sldId id="536" r:id="rId23"/>
    <p:sldId id="521" r:id="rId24"/>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963" autoAdjust="0"/>
    <p:restoredTop sz="80149" autoAdjust="0"/>
  </p:normalViewPr>
  <p:slideViewPr>
    <p:cSldViewPr snapToGrid="0" snapToObjects="1">
      <p:cViewPr varScale="1">
        <p:scale>
          <a:sx n="47" d="100"/>
          <a:sy n="47" d="100"/>
        </p:scale>
        <p:origin x="27" y="546"/>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24.03.2021</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24.03.2021</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4</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6</a:t>
            </a:fld>
            <a:endParaRPr lang="nb-NO"/>
          </a:p>
        </p:txBody>
      </p:sp>
    </p:spTree>
    <p:extLst>
      <p:ext uri="{BB962C8B-B14F-4D97-AF65-F5344CB8AC3E}">
        <p14:creationId xmlns:p14="http://schemas.microsoft.com/office/powerpoint/2010/main" val="1844631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9</a:t>
            </a:fld>
            <a:endParaRPr lang="nb-NO"/>
          </a:p>
        </p:txBody>
      </p:sp>
    </p:spTree>
    <p:extLst>
      <p:ext uri="{BB962C8B-B14F-4D97-AF65-F5344CB8AC3E}">
        <p14:creationId xmlns:p14="http://schemas.microsoft.com/office/powerpoint/2010/main" val="208638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13</a:t>
            </a:fld>
            <a:endParaRPr lang="nb-NO"/>
          </a:p>
        </p:txBody>
      </p:sp>
    </p:spTree>
    <p:extLst>
      <p:ext uri="{BB962C8B-B14F-4D97-AF65-F5344CB8AC3E}">
        <p14:creationId xmlns:p14="http://schemas.microsoft.com/office/powerpoint/2010/main" val="3990802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17</a:t>
            </a:fld>
            <a:endParaRPr lang="nb-NO"/>
          </a:p>
        </p:txBody>
      </p:sp>
    </p:spTree>
    <p:extLst>
      <p:ext uri="{BB962C8B-B14F-4D97-AF65-F5344CB8AC3E}">
        <p14:creationId xmlns:p14="http://schemas.microsoft.com/office/powerpoint/2010/main" val="2753265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9C2A8049-8A12-4E74-9CEB-F634D483E328}" type="slidenum">
              <a:rPr lang="nb-NO" smtClean="0"/>
              <a:t>18</a:t>
            </a:fld>
            <a:endParaRPr lang="nb-NO"/>
          </a:p>
        </p:txBody>
      </p:sp>
    </p:spTree>
    <p:extLst>
      <p:ext uri="{BB962C8B-B14F-4D97-AF65-F5344CB8AC3E}">
        <p14:creationId xmlns:p14="http://schemas.microsoft.com/office/powerpoint/2010/main" val="1587896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20</a:t>
            </a:fld>
            <a:endParaRPr lang="nb-NO"/>
          </a:p>
        </p:txBody>
      </p:sp>
    </p:spTree>
    <p:extLst>
      <p:ext uri="{BB962C8B-B14F-4D97-AF65-F5344CB8AC3E}">
        <p14:creationId xmlns:p14="http://schemas.microsoft.com/office/powerpoint/2010/main" val="501329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23</a:t>
            </a:fld>
            <a:endParaRPr lang="nb-NO"/>
          </a:p>
        </p:txBody>
      </p:sp>
    </p:spTree>
    <p:extLst>
      <p:ext uri="{BB962C8B-B14F-4D97-AF65-F5344CB8AC3E}">
        <p14:creationId xmlns:p14="http://schemas.microsoft.com/office/powerpoint/2010/main" val="3729633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24.03.2021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24.03.2021</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24.03.2021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24.03.2021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24.03.2021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24.03.2021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24.03.2021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24.03.2021</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24.03.2021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24.03.2021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24.03.2021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24.03.2021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24.03.2021</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6051665" cy="759638"/>
          </a:xfrm>
        </p:spPr>
        <p:txBody>
          <a:bodyPr>
            <a:normAutofit/>
          </a:bodyPr>
          <a:lstStyle/>
          <a:p>
            <a:pPr algn="l"/>
            <a:r>
              <a:rPr lang="nb-NO" dirty="0">
                <a:solidFill>
                  <a:schemeClr val="bg1"/>
                </a:solidFill>
              </a:rPr>
              <a:t>Modul 11 Utforsking</a:t>
            </a:r>
          </a:p>
        </p:txBody>
      </p:sp>
      <p:sp>
        <p:nvSpPr>
          <p:cNvPr id="3" name="Undertittel 2"/>
          <p:cNvSpPr>
            <a:spLocks noGrp="1"/>
          </p:cNvSpPr>
          <p:nvPr>
            <p:ph type="subTitle" idx="1"/>
          </p:nvPr>
        </p:nvSpPr>
        <p:spPr>
          <a:xfrm>
            <a:off x="581891" y="6154115"/>
            <a:ext cx="6051665" cy="739311"/>
          </a:xfrm>
        </p:spPr>
        <p:txBody>
          <a:bodyPr>
            <a:normAutofit/>
          </a:bodyPr>
          <a:lstStyle/>
          <a:p>
            <a:pPr algn="l"/>
            <a:r>
              <a:rPr lang="nb-NO" dirty="0">
                <a:solidFill>
                  <a:schemeClr val="bg1"/>
                </a:solidFill>
              </a:rPr>
              <a:t>Tidsbruk: 180 minutter + utprøving med elever</a:t>
            </a:r>
          </a:p>
          <a:p>
            <a:pPr algn="l"/>
            <a:endParaRPr lang="nb-NO" dirty="0">
              <a:solidFill>
                <a:schemeClr val="bg1"/>
              </a:solidFill>
            </a:endParaRP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1395669"/>
            <a:ext cx="6979709" cy="252789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b-NO" sz="2000" i="1" dirty="0"/>
              <a:t>Utforsking i matematikk </a:t>
            </a:r>
            <a:r>
              <a:rPr lang="nb-NO" sz="2000" i="1" dirty="0" err="1"/>
              <a:t>handlar</a:t>
            </a:r>
            <a:r>
              <a:rPr lang="nb-NO" sz="2000" i="1" dirty="0"/>
              <a:t> om at </a:t>
            </a:r>
            <a:r>
              <a:rPr lang="nb-NO" sz="2000" i="1" dirty="0" err="1"/>
              <a:t>elevane</a:t>
            </a:r>
            <a:r>
              <a:rPr lang="nb-NO" sz="2000" i="1" dirty="0"/>
              <a:t> leiter etter mønster, finn </a:t>
            </a:r>
            <a:r>
              <a:rPr lang="nb-NO" sz="2000" i="1" dirty="0" err="1"/>
              <a:t>samanhengar</a:t>
            </a:r>
            <a:r>
              <a:rPr lang="nb-NO" sz="2000" i="1" dirty="0"/>
              <a:t> og diskuterer seg fram til ei felles forståing. </a:t>
            </a:r>
            <a:r>
              <a:rPr lang="nb-NO" sz="2000" i="1" dirty="0" err="1"/>
              <a:t>Elevane</a:t>
            </a:r>
            <a:r>
              <a:rPr lang="nb-NO" sz="2000" i="1" dirty="0"/>
              <a:t> skal </a:t>
            </a:r>
            <a:r>
              <a:rPr lang="nb-NO" sz="2000" i="1" dirty="0" err="1"/>
              <a:t>leggje</a:t>
            </a:r>
            <a:r>
              <a:rPr lang="nb-NO" sz="2000" i="1" dirty="0"/>
              <a:t> </a:t>
            </a:r>
            <a:r>
              <a:rPr lang="nb-NO" sz="2000" i="1" dirty="0" err="1"/>
              <a:t>meir</a:t>
            </a:r>
            <a:r>
              <a:rPr lang="nb-NO" sz="2000" i="1" dirty="0"/>
              <a:t> vekt på </a:t>
            </a:r>
            <a:r>
              <a:rPr lang="nb-NO" sz="2000" i="1" dirty="0" err="1"/>
              <a:t>strategiane</a:t>
            </a:r>
            <a:r>
              <a:rPr lang="nb-NO" sz="2000" i="1" dirty="0"/>
              <a:t> og </a:t>
            </a:r>
            <a:r>
              <a:rPr lang="nb-NO" sz="2000" i="1" dirty="0" err="1"/>
              <a:t>framgangsmåtane</a:t>
            </a:r>
            <a:r>
              <a:rPr lang="nb-NO" sz="2000" i="1" dirty="0"/>
              <a:t> enn på </a:t>
            </a:r>
            <a:r>
              <a:rPr lang="nb-NO" sz="2000" i="1" dirty="0" err="1"/>
              <a:t>løysingane</a:t>
            </a:r>
            <a:r>
              <a:rPr lang="nb-NO" sz="2000" i="1" dirty="0"/>
              <a:t>. </a:t>
            </a:r>
          </a:p>
          <a:p>
            <a:pPr>
              <a:lnSpc>
                <a:spcPct val="107000"/>
              </a:lnSpc>
              <a:spcAft>
                <a:spcPts val="800"/>
              </a:spcAft>
            </a:pPr>
            <a:r>
              <a:rPr lang="nn-NO" sz="2000" dirty="0">
                <a:effectLst/>
                <a:latin typeface="Calibri" panose="020F0502020204030204" pitchFamily="34" charset="0"/>
                <a:ea typeface="Calibri" panose="020F0502020204030204" pitchFamily="34" charset="0"/>
                <a:cs typeface="Times New Roman" panose="02020603050405020304" pitchFamily="18" charset="0"/>
              </a:rPr>
              <a:t>(Utdanningsdirektoratet, 2020).</a:t>
            </a:r>
            <a:endParaRPr lang="nb-NO"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Aktiviteten </a:t>
            </a:r>
            <a:r>
              <a:rPr lang="nb-NO" i="1" dirty="0"/>
              <a:t>Tall i trekant</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229600" cy="4632685"/>
          </a:xfrm>
        </p:spPr>
        <p:txBody>
          <a:bodyPr>
            <a:normAutofit/>
          </a:bodyPr>
          <a:lstStyle/>
          <a:p>
            <a:pPr marL="0" indent="0">
              <a:buNone/>
            </a:pPr>
            <a:r>
              <a:rPr lang="nb-NO" dirty="0"/>
              <a:t>Grupper på 6-10 personer: </a:t>
            </a:r>
          </a:p>
          <a:p>
            <a:pPr marL="0" indent="0">
              <a:buNone/>
            </a:pPr>
            <a:r>
              <a:rPr lang="nb-NO" dirty="0"/>
              <a:t>Bruk </a:t>
            </a:r>
            <a:r>
              <a:rPr lang="nb-NO" i="1" dirty="0"/>
              <a:t>Undervisningsnotat Modul 11 </a:t>
            </a:r>
            <a:r>
              <a:rPr lang="nb-NO" dirty="0"/>
              <a:t>og planlegg aktiviteten </a:t>
            </a:r>
            <a:r>
              <a:rPr lang="nb-NO" i="1" dirty="0"/>
              <a:t>Tall i trekant </a:t>
            </a:r>
            <a:r>
              <a:rPr lang="nb-NO" dirty="0"/>
              <a:t>med utgangspunkt i de fem praksisene forutse, observere, velge, bestemme rekkefølge og se sammenhenger.</a:t>
            </a:r>
            <a:br>
              <a:rPr lang="nb-NO" dirty="0"/>
            </a:br>
            <a:endParaRPr lang="nb-NO" dirty="0"/>
          </a:p>
          <a:p>
            <a:pPr marL="0" indent="0">
              <a:buNone/>
            </a:pPr>
            <a:r>
              <a:rPr lang="nb-NO" dirty="0"/>
              <a:t>Diskuter de ulike momentene i undervisningsnotatet og bli enig om et felles notat. </a:t>
            </a:r>
          </a:p>
          <a:p>
            <a:pPr marL="0" indent="0">
              <a:buNone/>
            </a:pPr>
            <a:endParaRPr lang="nb-NO" dirty="0"/>
          </a:p>
          <a:p>
            <a:pPr marL="0" indent="0">
              <a:buNone/>
            </a:pPr>
            <a:r>
              <a:rPr lang="nb-NO" dirty="0"/>
              <a:t>Dokumentet </a:t>
            </a:r>
            <a:r>
              <a:rPr lang="nb-NO" i="1" dirty="0"/>
              <a:t>Beskrivelse av Tall i trekant </a:t>
            </a:r>
            <a:r>
              <a:rPr lang="nb-NO" dirty="0"/>
              <a:t>kan være til hjelp i planleggingen.</a:t>
            </a:r>
          </a:p>
          <a:p>
            <a:pPr marL="0" indent="0">
              <a:buNone/>
            </a:pPr>
            <a:endParaRPr lang="nb-NO" dirty="0"/>
          </a:p>
          <a:p>
            <a:pPr marL="0" indent="0">
              <a:buNone/>
            </a:pPr>
            <a:endParaRPr lang="nb-NO" dirty="0"/>
          </a:p>
        </p:txBody>
      </p:sp>
    </p:spTree>
    <p:extLst>
      <p:ext uri="{BB962C8B-B14F-4D97-AF65-F5344CB8AC3E}">
        <p14:creationId xmlns:p14="http://schemas.microsoft.com/office/powerpoint/2010/main" val="3135787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19BD65F-464C-4F81-AFAD-3FC59A7FC49C}"/>
              </a:ext>
            </a:extLst>
          </p:cNvPr>
          <p:cNvSpPr>
            <a:spLocks noGrp="1"/>
          </p:cNvSpPr>
          <p:nvPr>
            <p:ph type="title"/>
          </p:nvPr>
        </p:nvSpPr>
        <p:spPr/>
        <p:txBody>
          <a:bodyPr/>
          <a:lstStyle/>
          <a:p>
            <a:r>
              <a:rPr lang="nb-NO" dirty="0"/>
              <a:t>Tenk gjennom</a:t>
            </a:r>
          </a:p>
        </p:txBody>
      </p:sp>
      <p:sp>
        <p:nvSpPr>
          <p:cNvPr id="3" name="Plassholder for innhold 2">
            <a:extLst>
              <a:ext uri="{FF2B5EF4-FFF2-40B4-BE49-F238E27FC236}">
                <a16:creationId xmlns:a16="http://schemas.microsoft.com/office/drawing/2014/main" id="{777922D9-ACA9-4158-9C75-5AEB01094FBA}"/>
              </a:ext>
            </a:extLst>
          </p:cNvPr>
          <p:cNvSpPr>
            <a:spLocks noGrp="1"/>
          </p:cNvSpPr>
          <p:nvPr>
            <p:ph idx="1"/>
          </p:nvPr>
        </p:nvSpPr>
        <p:spPr/>
        <p:txBody>
          <a:bodyPr>
            <a:normAutofit/>
          </a:bodyPr>
          <a:lstStyle/>
          <a:p>
            <a:pPr marL="0" indent="0">
              <a:buNone/>
            </a:pPr>
            <a:r>
              <a:rPr lang="nb-NO" dirty="0"/>
              <a:t>Med tanke på kreativitet og utholdenhet, hvordan vil dere veilede </a:t>
            </a:r>
          </a:p>
          <a:p>
            <a:r>
              <a:rPr lang="nb-NO" dirty="0"/>
              <a:t>elever som ikke kommer i gang</a:t>
            </a:r>
          </a:p>
          <a:p>
            <a:pPr lvl="0"/>
            <a:r>
              <a:rPr lang="nb-NO" dirty="0"/>
              <a:t>elever som står fast eller anser seg som ferdig</a:t>
            </a:r>
          </a:p>
          <a:p>
            <a:pPr lvl="0"/>
            <a:r>
              <a:rPr lang="nb-NO" dirty="0"/>
              <a:t>for å få elevene til å utvide oppgaven ved at de stiller spørsmål som leder til ny utforsking</a:t>
            </a:r>
          </a:p>
          <a:p>
            <a:pPr marL="0" indent="0">
              <a:buNone/>
            </a:pPr>
            <a:endParaRPr lang="nb-NO" dirty="0"/>
          </a:p>
          <a:p>
            <a:endParaRPr lang="nb-NO" dirty="0"/>
          </a:p>
          <a:p>
            <a:endParaRPr lang="nb-NO" dirty="0"/>
          </a:p>
        </p:txBody>
      </p:sp>
    </p:spTree>
    <p:extLst>
      <p:ext uri="{BB962C8B-B14F-4D97-AF65-F5344CB8AC3E}">
        <p14:creationId xmlns:p14="http://schemas.microsoft.com/office/powerpoint/2010/main" val="3341161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fortsetter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Alle deltakerne noterer det dere blir enige om i undervisningsnotatet. La én av deltakerne passe tiden, slik at dere får god tid til å drøfte alle fasene i undervisningsøkta.</a:t>
            </a:r>
            <a:br>
              <a:rPr lang="nb-NO" dirty="0"/>
            </a:br>
            <a:endParaRPr lang="nb-NO" dirty="0"/>
          </a:p>
          <a:p>
            <a:pPr marL="0" indent="0">
              <a:buNone/>
            </a:pPr>
            <a:r>
              <a:rPr lang="nb-NO" dirty="0"/>
              <a:t>Velg til slutt hvem av dere som skal lede en øving mens kollegene er «elever». </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4. Øving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722611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Øve med kolleger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p:txBody>
          <a:bodyPr>
            <a:normAutofit/>
          </a:bodyPr>
          <a:lstStyle/>
          <a:p>
            <a:pPr marL="0" indent="0">
              <a:buNone/>
            </a:pPr>
            <a:r>
              <a:rPr lang="nb-NO" dirty="0"/>
              <a:t>Deltakerne i planleggingsgruppen øver på aktiviteten. En eller to deltakere har rollen som lærer, resten er «elever». «Læreren» følger undervisningsnotatet og gjennomfører aktiviteten slik gruppen har planlagt. Undervisningsnotatet kan justeres etter erfaringene dere gjør under øvingen. </a:t>
            </a:r>
          </a:p>
          <a:p>
            <a:endParaRPr lang="nb-NO" dirty="0"/>
          </a:p>
        </p:txBody>
      </p:sp>
    </p:spTree>
    <p:extLst>
      <p:ext uri="{BB962C8B-B14F-4D97-AF65-F5344CB8AC3E}">
        <p14:creationId xmlns:p14="http://schemas.microsoft.com/office/powerpoint/2010/main" val="1568957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Time-Out</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165325"/>
          </a:xfrm>
        </p:spPr>
        <p:txBody>
          <a:bodyPr>
            <a:normAutofit/>
          </a:bodyPr>
          <a:lstStyle/>
          <a:p>
            <a:pPr marL="0" indent="0">
              <a:buNone/>
            </a:pPr>
            <a:r>
              <a:rPr lang="nb-NO" dirty="0"/>
              <a:t>Både «læreren» og «elevene» kan be om Time-Out. Da tar dere et kort avbrekk for å avklare viktige spørsmål eller minne om ting gruppen er blitt enige om under planleggingen. </a:t>
            </a:r>
            <a:br>
              <a:rPr lang="nb-NO" dirty="0"/>
            </a:br>
            <a:endParaRPr lang="nb-NO" dirty="0"/>
          </a:p>
          <a:p>
            <a:pPr marL="0" indent="0">
              <a:buNone/>
            </a:pPr>
            <a:r>
              <a:rPr lang="nb-NO" dirty="0"/>
              <a:t>Det kan for eksempel dreie seg om hvordan dere vil få elevene til å lytte til hverandre og gi respons på medelevenes resonnement.</a:t>
            </a:r>
          </a:p>
        </p:txBody>
      </p:sp>
    </p:spTree>
    <p:extLst>
      <p:ext uri="{BB962C8B-B14F-4D97-AF65-F5344CB8AC3E}">
        <p14:creationId xmlns:p14="http://schemas.microsoft.com/office/powerpoint/2010/main" val="2815299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Tips til utprøvingen</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lvl="0" indent="0">
              <a:buNone/>
            </a:pPr>
            <a:r>
              <a:rPr lang="nb-NO" dirty="0"/>
              <a:t>Opplegget skal prøves ut med elever før dere møtes til oppsummering etter utprøvingen.</a:t>
            </a:r>
          </a:p>
          <a:p>
            <a:pPr marL="0" lvl="0" indent="0">
              <a:buNone/>
            </a:pPr>
            <a:endParaRPr lang="nb-NO" dirty="0"/>
          </a:p>
          <a:p>
            <a:pPr marL="0" lvl="0" indent="0">
              <a:buNone/>
            </a:pPr>
            <a:r>
              <a:rPr lang="nb-NO" dirty="0"/>
              <a:t>Læringsutbyttet for lærerne vil bli bedre om (deler av) planleggingsgruppen deltar når opplegget prøves ut med elevene. </a:t>
            </a:r>
          </a:p>
          <a:p>
            <a:pPr marL="0" lvl="0" indent="0">
              <a:buNone/>
            </a:pPr>
            <a:endParaRPr lang="nb-NO" dirty="0"/>
          </a:p>
          <a:p>
            <a:pPr marL="0" lvl="0" indent="0">
              <a:buNone/>
            </a:pPr>
            <a:r>
              <a:rPr lang="nb-NO" dirty="0"/>
              <a:t>Time-out kan også bli benyttet under utprøvingen.</a:t>
            </a:r>
          </a:p>
        </p:txBody>
      </p:sp>
    </p:spTree>
    <p:extLst>
      <p:ext uri="{BB962C8B-B14F-4D97-AF65-F5344CB8AC3E}">
        <p14:creationId xmlns:p14="http://schemas.microsoft.com/office/powerpoint/2010/main" val="3010719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5. Utprøving med elever</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a:extLst>
              <a:ext uri="{FF2B5EF4-FFF2-40B4-BE49-F238E27FC236}">
                <a16:creationId xmlns:a16="http://schemas.microsoft.com/office/drawing/2014/main" id="{406F5372-45B8-425E-A627-6ADD0F5AE5F6}"/>
              </a:ext>
            </a:extLst>
          </p:cNvPr>
          <p:cNvPicPr>
            <a:picLocks noChangeAspect="1"/>
          </p:cNvPicPr>
          <p:nvPr/>
        </p:nvPicPr>
        <p:blipFill>
          <a:blip r:embed="rId4"/>
          <a:stretch>
            <a:fillRect/>
          </a:stretch>
        </p:blipFill>
        <p:spPr>
          <a:xfrm>
            <a:off x="3007116" y="1629000"/>
            <a:ext cx="3129765" cy="3600000"/>
          </a:xfrm>
          <a:prstGeom prst="rect">
            <a:avLst/>
          </a:prstGeom>
        </p:spPr>
      </p:pic>
    </p:spTree>
    <p:extLst>
      <p:ext uri="{BB962C8B-B14F-4D97-AF65-F5344CB8AC3E}">
        <p14:creationId xmlns:p14="http://schemas.microsoft.com/office/powerpoint/2010/main" val="4070302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65B214-BDCB-45B6-880C-A50AAC69BFA5}"/>
              </a:ext>
            </a:extLst>
          </p:cNvPr>
          <p:cNvSpPr>
            <a:spLocks noGrp="1"/>
          </p:cNvSpPr>
          <p:nvPr>
            <p:ph type="title"/>
          </p:nvPr>
        </p:nvSpPr>
        <p:spPr/>
        <p:txBody>
          <a:bodyPr/>
          <a:lstStyle/>
          <a:p>
            <a:r>
              <a:rPr lang="nb-NO" dirty="0"/>
              <a:t>Utprøving med elever</a:t>
            </a:r>
          </a:p>
        </p:txBody>
      </p:sp>
      <p:sp>
        <p:nvSpPr>
          <p:cNvPr id="3" name="Plassholder for innhold 2">
            <a:extLst>
              <a:ext uri="{FF2B5EF4-FFF2-40B4-BE49-F238E27FC236}">
                <a16:creationId xmlns:a16="http://schemas.microsoft.com/office/drawing/2014/main" id="{6C681C38-3BA6-40B7-AD6E-676D5E71E3C4}"/>
              </a:ext>
            </a:extLst>
          </p:cNvPr>
          <p:cNvSpPr>
            <a:spLocks noGrp="1"/>
          </p:cNvSpPr>
          <p:nvPr>
            <p:ph idx="1"/>
          </p:nvPr>
        </p:nvSpPr>
        <p:spPr>
          <a:xfrm>
            <a:off x="457200" y="2001795"/>
            <a:ext cx="8229600" cy="4512216"/>
          </a:xfrm>
        </p:spPr>
        <p:txBody>
          <a:bodyPr>
            <a:normAutofit/>
          </a:bodyPr>
          <a:lstStyle/>
          <a:p>
            <a:pPr marL="0" indent="0">
              <a:buNone/>
            </a:pPr>
            <a:r>
              <a:rPr lang="nb-NO" dirty="0"/>
              <a:t>Bruk undervisningsnotatet og gjennomfør aktiviteten slik gruppen har planlagt.</a:t>
            </a:r>
          </a:p>
          <a:p>
            <a:pPr marL="0" indent="0">
              <a:buNone/>
            </a:pPr>
            <a:r>
              <a:rPr lang="nb-NO" dirty="0"/>
              <a:t>Bruk Time-Out om dere er flere sammen om utprøvingen. </a:t>
            </a:r>
          </a:p>
          <a:p>
            <a:pPr marL="0" indent="0">
              <a:buNone/>
            </a:pPr>
            <a:endParaRPr lang="nb-NO" dirty="0"/>
          </a:p>
          <a:p>
            <a:pPr marL="0" indent="0">
              <a:buNone/>
            </a:pPr>
            <a:r>
              <a:rPr lang="nb-NO" dirty="0"/>
              <a:t>Dere kan for eksempel diskutere hvordan dere kan</a:t>
            </a:r>
          </a:p>
          <a:p>
            <a:pPr lvl="0"/>
            <a:r>
              <a:rPr lang="nb-NO" dirty="0"/>
              <a:t>veilede elevene uten å ta fra dem egen utforsking</a:t>
            </a:r>
          </a:p>
          <a:p>
            <a:pPr lvl="0"/>
            <a:r>
              <a:rPr lang="nb-NO" dirty="0"/>
              <a:t>gi innspill til strategiene elevene bruker</a:t>
            </a:r>
          </a:p>
          <a:p>
            <a:pPr lvl="0"/>
            <a:r>
              <a:rPr lang="nb-NO" dirty="0"/>
              <a:t>gi respons på elevenes spørsmål og hypoteser</a:t>
            </a:r>
          </a:p>
          <a:p>
            <a:pPr marL="0" indent="0">
              <a:buNone/>
            </a:pPr>
            <a:endParaRPr lang="nb-NO" dirty="0"/>
          </a:p>
          <a:p>
            <a:endParaRPr lang="nb-NO" dirty="0"/>
          </a:p>
        </p:txBody>
      </p:sp>
    </p:spTree>
    <p:extLst>
      <p:ext uri="{BB962C8B-B14F-4D97-AF65-F5344CB8AC3E}">
        <p14:creationId xmlns:p14="http://schemas.microsoft.com/office/powerpoint/2010/main" val="1023416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CE6F714-AF0C-4B5D-A24D-ADE7A2D3697C}"/>
              </a:ext>
            </a:extLst>
          </p:cNvPr>
          <p:cNvSpPr>
            <a:spLocks noGrp="1"/>
          </p:cNvSpPr>
          <p:nvPr>
            <p:ph type="title"/>
          </p:nvPr>
        </p:nvSpPr>
        <p:spPr/>
        <p:txBody>
          <a:bodyPr/>
          <a:lstStyle/>
          <a:p>
            <a:r>
              <a:rPr lang="nb-NO" dirty="0"/>
              <a:t>Dokumentasjon</a:t>
            </a:r>
          </a:p>
        </p:txBody>
      </p:sp>
      <p:sp>
        <p:nvSpPr>
          <p:cNvPr id="3" name="Plassholder for innhold 2">
            <a:extLst>
              <a:ext uri="{FF2B5EF4-FFF2-40B4-BE49-F238E27FC236}">
                <a16:creationId xmlns:a16="http://schemas.microsoft.com/office/drawing/2014/main" id="{0F10881F-8E41-4EF8-AAAB-9E42955575AC}"/>
              </a:ext>
            </a:extLst>
          </p:cNvPr>
          <p:cNvSpPr>
            <a:spLocks noGrp="1"/>
          </p:cNvSpPr>
          <p:nvPr>
            <p:ph idx="1"/>
          </p:nvPr>
        </p:nvSpPr>
        <p:spPr>
          <a:xfrm>
            <a:off x="457200" y="2001795"/>
            <a:ext cx="7315200" cy="4017079"/>
          </a:xfrm>
        </p:spPr>
        <p:txBody>
          <a:bodyPr/>
          <a:lstStyle/>
          <a:p>
            <a:pPr lvl="0"/>
            <a:r>
              <a:rPr lang="nb-NO" dirty="0">
                <a:solidFill>
                  <a:prstClr val="black">
                    <a:lumMod val="50000"/>
                    <a:lumOff val="50000"/>
                  </a:prstClr>
                </a:solidFill>
              </a:rPr>
              <a:t>Bruk gjerne mobil og ta lydopptak under utprøvingen.</a:t>
            </a:r>
          </a:p>
          <a:p>
            <a:pPr lvl="0"/>
            <a:r>
              <a:rPr lang="nb-NO" dirty="0">
                <a:solidFill>
                  <a:prstClr val="black">
                    <a:lumMod val="50000"/>
                    <a:lumOff val="50000"/>
                  </a:prstClr>
                </a:solidFill>
              </a:rPr>
              <a:t>Noter etter utprøvingen hva du mener du lyktes med og hva som var utfordrende.</a:t>
            </a:r>
          </a:p>
          <a:p>
            <a:pPr lvl="0"/>
            <a:r>
              <a:rPr lang="nb-NO" dirty="0">
                <a:solidFill>
                  <a:prstClr val="black">
                    <a:lumMod val="50000"/>
                    <a:lumOff val="50000"/>
                  </a:prstClr>
                </a:solidFill>
              </a:rPr>
              <a:t>Ta bilde av det tavlene/plakatene etter </a:t>
            </a:r>
            <a:br>
              <a:rPr lang="nb-NO" dirty="0">
                <a:solidFill>
                  <a:prstClr val="black">
                    <a:lumMod val="50000"/>
                    <a:lumOff val="50000"/>
                  </a:prstClr>
                </a:solidFill>
              </a:rPr>
            </a:br>
            <a:r>
              <a:rPr lang="nb-NO" dirty="0">
                <a:solidFill>
                  <a:prstClr val="black">
                    <a:lumMod val="50000"/>
                    <a:lumOff val="50000"/>
                  </a:prstClr>
                </a:solidFill>
              </a:rPr>
              <a:t>at aktiviteten er prøvd ut</a:t>
            </a:r>
          </a:p>
          <a:p>
            <a:endParaRPr lang="nb-NO" dirty="0"/>
          </a:p>
          <a:p>
            <a:pPr marL="0" indent="0">
              <a:buNone/>
            </a:pPr>
            <a:r>
              <a:rPr lang="nb-NO" dirty="0"/>
              <a:t>Er dere flere sammen bør dere lage et felles notat.</a:t>
            </a:r>
          </a:p>
        </p:txBody>
      </p:sp>
    </p:spTree>
    <p:extLst>
      <p:ext uri="{BB962C8B-B14F-4D97-AF65-F5344CB8AC3E}">
        <p14:creationId xmlns:p14="http://schemas.microsoft.com/office/powerpoint/2010/main" val="181526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p:txBody>
          <a:bodyPr/>
          <a:lstStyle/>
          <a:p>
            <a:pPr marL="0" indent="0">
              <a:buNone/>
            </a:pPr>
            <a:r>
              <a:rPr lang="nb-NO" dirty="0"/>
              <a:t>Denne modulen legger spesielt vekt på</a:t>
            </a:r>
          </a:p>
          <a:p>
            <a:pPr lvl="0"/>
            <a:r>
              <a:rPr lang="nb-NO" dirty="0"/>
              <a:t>kjerneelementet </a:t>
            </a:r>
            <a:r>
              <a:rPr lang="nb-NO" i="1" dirty="0"/>
              <a:t>Utforsking og problemløsing </a:t>
            </a:r>
            <a:endParaRPr lang="nb-NO" dirty="0"/>
          </a:p>
          <a:p>
            <a:pPr lvl="0"/>
            <a:r>
              <a:rPr lang="nb-NO" dirty="0"/>
              <a:t>samtaletypen </a:t>
            </a:r>
            <a:r>
              <a:rPr lang="nb-NO" i="1" dirty="0"/>
              <a:t>Hva er best og hvorfor?</a:t>
            </a:r>
            <a:endParaRPr lang="nb-NO" dirty="0"/>
          </a:p>
          <a:p>
            <a:pPr lvl="0"/>
            <a:r>
              <a:rPr lang="nb-NO" dirty="0"/>
              <a:t>samtaletrekkene </a:t>
            </a:r>
            <a:r>
              <a:rPr lang="nb-NO" i="1" dirty="0"/>
              <a:t>Resonnere, Tilføye og Endre</a:t>
            </a:r>
            <a:endParaRPr lang="nb-NO" dirty="0"/>
          </a:p>
          <a:p>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6. Vurdering/refleksjon</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grupper</a:t>
            </a:r>
            <a:br>
              <a:rPr lang="nb-NO" dirty="0"/>
            </a:br>
            <a:r>
              <a:rPr lang="nb-NO" sz="2000" dirty="0"/>
              <a:t>(20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4"/>
            <a:ext cx="8229600" cy="4571725"/>
          </a:xfrm>
        </p:spPr>
        <p:txBody>
          <a:bodyPr>
            <a:normAutofit fontScale="92500" lnSpcReduction="10000"/>
          </a:bodyPr>
          <a:lstStyle/>
          <a:p>
            <a:pPr marL="0" indent="0">
              <a:buNone/>
            </a:pPr>
            <a:r>
              <a:rPr lang="nb-NO" dirty="0"/>
              <a:t>Deltakerne deler erfaringene fra utprøvingen i planleggingsgruppene. Ta runden slik at alle får presentere sine tanker og erfaringer. </a:t>
            </a:r>
          </a:p>
          <a:p>
            <a:pPr marL="342900" lvl="0" indent="-342900">
              <a:lnSpc>
                <a:spcPct val="107000"/>
              </a:lnSpc>
              <a:buSzPts val="1000"/>
              <a:buFont typeface="Symbol" panose="05050102010706020507" pitchFamily="18" charset="2"/>
              <a:buChar char=""/>
              <a:tabLst>
                <a:tab pos="457200" algn="l"/>
              </a:tabLst>
            </a:pPr>
            <a:r>
              <a:rPr lang="nb-NO" dirty="0"/>
              <a:t>Hvordan argumenterte elevene for antall løsninger?</a:t>
            </a:r>
          </a:p>
          <a:p>
            <a:pPr marL="342900" lvl="0" indent="-342900">
              <a:lnSpc>
                <a:spcPct val="107000"/>
              </a:lnSpc>
              <a:buSzPts val="1000"/>
              <a:buFont typeface="Symbol" panose="05050102010706020507" pitchFamily="18" charset="2"/>
              <a:buChar char=""/>
              <a:tabLst>
                <a:tab pos="457200" algn="l"/>
              </a:tabLst>
            </a:pPr>
            <a:r>
              <a:rPr lang="nb-NO" dirty="0"/>
              <a:t>Fikk du fram elevenes forslag, forklaringer og tenkemåter? </a:t>
            </a:r>
            <a:br>
              <a:rPr lang="nb-NO" dirty="0"/>
            </a:br>
            <a:r>
              <a:rPr lang="nb-NO" dirty="0"/>
              <a:t>Gi konkrete eksempler.</a:t>
            </a:r>
          </a:p>
          <a:p>
            <a:pPr marL="342900" lvl="0" indent="-342900">
              <a:lnSpc>
                <a:spcPct val="115000"/>
              </a:lnSpc>
              <a:buSzPts val="1000"/>
              <a:buFont typeface="Symbol" panose="05050102010706020507" pitchFamily="18" charset="2"/>
              <a:buChar char=""/>
              <a:tabLst>
                <a:tab pos="457200" algn="l"/>
              </a:tabLst>
            </a:pPr>
            <a:r>
              <a:rPr lang="nb-NO" dirty="0"/>
              <a:t>Hvilke elementer av utforskende undervisning lyktes dere med under utprøvingen? </a:t>
            </a:r>
          </a:p>
          <a:p>
            <a:pPr marL="342900" lvl="0" indent="-342900">
              <a:lnSpc>
                <a:spcPct val="107000"/>
              </a:lnSpc>
              <a:spcAft>
                <a:spcPts val="800"/>
              </a:spcAft>
              <a:buSzPts val="1000"/>
              <a:buFont typeface="Symbol" panose="05050102010706020507" pitchFamily="18" charset="2"/>
              <a:buChar char=""/>
              <a:tabLst>
                <a:tab pos="457200" algn="l"/>
              </a:tabLst>
            </a:pPr>
            <a:r>
              <a:rPr lang="nb-NO" dirty="0"/>
              <a:t>Gjennomførte dere aktiviteten slik dere planla? </a:t>
            </a:r>
            <a:br>
              <a:rPr lang="nb-NO" dirty="0"/>
            </a:br>
            <a:r>
              <a:rPr lang="nb-NO" dirty="0"/>
              <a:t>Hva skyldes eventuelle avvik?</a:t>
            </a:r>
          </a:p>
          <a:p>
            <a:pPr marL="0" lvl="0" indent="0">
              <a:buNone/>
            </a:pPr>
            <a:endParaRPr lang="nb-NO" dirty="0"/>
          </a:p>
          <a:p>
            <a:pPr marL="0" indent="0">
              <a:buNone/>
            </a:pPr>
            <a:r>
              <a:rPr lang="nb-NO" dirty="0"/>
              <a:t>Hver gruppe noterer to-tre momenter dere vil dele </a:t>
            </a:r>
            <a:br>
              <a:rPr lang="nb-NO" dirty="0"/>
            </a:br>
            <a:r>
              <a:rPr lang="nb-NO" dirty="0"/>
              <a:t>med resten av kollegiet.</a:t>
            </a:r>
          </a:p>
        </p:txBody>
      </p:sp>
    </p:spTree>
    <p:extLst>
      <p:ext uri="{BB962C8B-B14F-4D97-AF65-F5344CB8AC3E}">
        <p14:creationId xmlns:p14="http://schemas.microsoft.com/office/powerpoint/2010/main" val="2786939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plenum</a:t>
            </a:r>
            <a:br>
              <a:rPr lang="nb-NO" dirty="0"/>
            </a:br>
            <a:r>
              <a:rPr lang="nb-NO" sz="2000" dirty="0"/>
              <a:t>(10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326639"/>
            <a:ext cx="8229600" cy="4143829"/>
          </a:xfrm>
        </p:spPr>
        <p:txBody>
          <a:bodyPr>
            <a:normAutofit/>
          </a:bodyPr>
          <a:lstStyle/>
          <a:p>
            <a:pPr marL="0" indent="0">
              <a:buNone/>
            </a:pPr>
            <a:r>
              <a:rPr lang="nb-NO" dirty="0"/>
              <a:t>Hver gruppe deler momentene dere har valgt med kollegene.</a:t>
            </a:r>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0" y="1394410"/>
            <a:ext cx="9144000" cy="4069180"/>
          </a:xfrm>
          <a:prstGeom prst="rect">
            <a:avLst/>
          </a:prstGeom>
        </p:spPr>
      </p:pic>
    </p:spTree>
    <p:extLst>
      <p:ext uri="{BB962C8B-B14F-4D97-AF65-F5344CB8AC3E}">
        <p14:creationId xmlns:p14="http://schemas.microsoft.com/office/powerpoint/2010/main" val="15762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planlegge og lede ei </a:t>
            </a:r>
            <a:r>
              <a:rPr lang="nb-NO" dirty="0" err="1"/>
              <a:t>undervisningsøkt</a:t>
            </a:r>
            <a:r>
              <a:rPr lang="nb-NO" dirty="0"/>
              <a:t> der elevene arbeider utforskende</a:t>
            </a:r>
          </a:p>
          <a:p>
            <a:pPr lvl="0"/>
            <a:r>
              <a:rPr lang="nb-NO" dirty="0"/>
              <a:t>planlegge for å inspirere elevene til å utvide undersøkelsen</a:t>
            </a:r>
          </a:p>
          <a:p>
            <a:pPr lvl="0"/>
            <a:r>
              <a:rPr lang="nb-NO" dirty="0"/>
              <a:t>undersøke hvordan de kan vurdere elevenes kreativitet og utholdenhet</a:t>
            </a:r>
          </a:p>
          <a:p>
            <a:endParaRPr lang="nb-NO" dirty="0"/>
          </a:p>
        </p:txBody>
      </p:sp>
    </p:spTree>
    <p:extLst>
      <p:ext uri="{BB962C8B-B14F-4D97-AF65-F5344CB8AC3E}">
        <p14:creationId xmlns:p14="http://schemas.microsoft.com/office/powerpoint/2010/main" val="276066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1. Forberedelse</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Les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a:bodyPr>
          <a:lstStyle/>
          <a:p>
            <a:pPr marL="0" indent="0">
              <a:buNone/>
            </a:pPr>
            <a:r>
              <a:rPr lang="nb-NO" dirty="0"/>
              <a:t>Individuelt.</a:t>
            </a:r>
          </a:p>
          <a:p>
            <a:pPr marL="0" indent="0">
              <a:buNone/>
            </a:pPr>
            <a:r>
              <a:rPr lang="nb-NO" dirty="0"/>
              <a:t>Les artikkelen </a:t>
            </a:r>
            <a:r>
              <a:rPr lang="nb-NO" i="1" dirty="0"/>
              <a:t>Utforskende matematikkundervisning</a:t>
            </a:r>
            <a:r>
              <a:rPr lang="nb-NO" dirty="0"/>
              <a:t> </a:t>
            </a:r>
          </a:p>
          <a:p>
            <a:pPr lvl="0"/>
            <a:r>
              <a:rPr lang="nb-NO" dirty="0"/>
              <a:t>Noter tre momenter du ønsker å diskutere med kollegene.</a:t>
            </a:r>
          </a:p>
          <a:p>
            <a:pPr lvl="0"/>
            <a:r>
              <a:rPr lang="nb-NO" dirty="0"/>
              <a:t>Tenk på din egen undervisning. Har du praktisert utforskende undervisning i den betydningen du finner i artikkelen? Gi eksempler.</a:t>
            </a:r>
          </a:p>
          <a:p>
            <a:pPr marL="0" lvl="0" indent="0">
              <a:buNone/>
            </a:pPr>
            <a:endParaRPr lang="nb-NO" dirty="0"/>
          </a:p>
          <a:p>
            <a:pPr marL="0" lvl="0" indent="0">
              <a:buNone/>
            </a:pPr>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2. Diskusjon av teori</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3281186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grupper</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a:t>Den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156790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plenum</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a:xfrm>
            <a:off x="457200" y="2387600"/>
            <a:ext cx="8229600" cy="3631274"/>
          </a:xfrm>
        </p:spPr>
        <p:txBody>
          <a:bodyPr>
            <a:normAutofit/>
          </a:bodyPr>
          <a:lstStyle/>
          <a:p>
            <a:pPr marL="0" indent="0">
              <a:buNone/>
            </a:pPr>
            <a:r>
              <a:rPr lang="nb-NO" dirty="0"/>
              <a:t>Gruppene deler momentene de har valgt ut.</a:t>
            </a:r>
            <a:br>
              <a:rPr lang="nb-NO" dirty="0"/>
            </a:br>
            <a:r>
              <a:rPr lang="nb-NO" dirty="0"/>
              <a:t>Noter stikkord som dere kan ta med inn i planleggingen.</a:t>
            </a:r>
          </a:p>
          <a:p>
            <a:endParaRPr lang="nb-NO" dirty="0"/>
          </a:p>
        </p:txBody>
      </p:sp>
    </p:spTree>
    <p:extLst>
      <p:ext uri="{BB962C8B-B14F-4D97-AF65-F5344CB8AC3E}">
        <p14:creationId xmlns:p14="http://schemas.microsoft.com/office/powerpoint/2010/main" val="67236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3. Felles planlegging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klokke&#10;&#10;Automatisk generert beskrivelse">
            <a:extLst>
              <a:ext uri="{FF2B5EF4-FFF2-40B4-BE49-F238E27FC236}">
                <a16:creationId xmlns:a16="http://schemas.microsoft.com/office/drawing/2014/main" id="{38CCFF3A-6DAE-4A48-A049-2845D7B09809}"/>
              </a:ext>
            </a:extLst>
          </p:cNvPr>
          <p:cNvPicPr>
            <a:picLocks noChangeAspect="1"/>
          </p:cNvPicPr>
          <p:nvPr/>
        </p:nvPicPr>
        <p:blipFill>
          <a:blip r:embed="rId4"/>
          <a:stretch>
            <a:fillRect/>
          </a:stretch>
        </p:blipFill>
        <p:spPr>
          <a:xfrm>
            <a:off x="2991341" y="1629000"/>
            <a:ext cx="3161316" cy="3600000"/>
          </a:xfrm>
          <a:prstGeom prst="rect">
            <a:avLst/>
          </a:prstGeom>
        </p:spPr>
      </p:pic>
    </p:spTree>
    <p:extLst>
      <p:ext uri="{BB962C8B-B14F-4D97-AF65-F5344CB8AC3E}">
        <p14:creationId xmlns:p14="http://schemas.microsoft.com/office/powerpoint/2010/main" val="2331434235"/>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Standardtema</Template>
  <TotalTime>0</TotalTime>
  <Words>845</Words>
  <Application>Microsoft Office PowerPoint</Application>
  <PresentationFormat>Skjermfremvisning (4:3)</PresentationFormat>
  <Paragraphs>100</Paragraphs>
  <Slides>23</Slides>
  <Notes>9</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23</vt:i4>
      </vt:variant>
    </vt:vector>
  </HeadingPairs>
  <TitlesOfParts>
    <vt:vector size="29" baseType="lpstr">
      <vt:lpstr>Arial</vt:lpstr>
      <vt:lpstr>Calibri</vt:lpstr>
      <vt:lpstr>Corbel</vt:lpstr>
      <vt:lpstr>Symbol</vt:lpstr>
      <vt:lpstr>Woodford Bourne</vt:lpstr>
      <vt:lpstr>Standardtema</vt:lpstr>
      <vt:lpstr>Modul 11 Utforsking</vt:lpstr>
      <vt:lpstr>Om modulen</vt:lpstr>
      <vt:lpstr>Mål</vt:lpstr>
      <vt:lpstr> 1. Forberedelse</vt:lpstr>
      <vt:lpstr>Les og reflekter</vt:lpstr>
      <vt:lpstr> 2. Diskusjon av teori</vt:lpstr>
      <vt:lpstr>Drøfte artikkelen i grupper (15 minutter)</vt:lpstr>
      <vt:lpstr>Drøfte artikkelen i plenum (15 minutter)</vt:lpstr>
      <vt:lpstr>3. Felles planlegging</vt:lpstr>
      <vt:lpstr>Aktiviteten Tall i trekant</vt:lpstr>
      <vt:lpstr>Tenk gjennom</vt:lpstr>
      <vt:lpstr>Planlegging fortsetter</vt:lpstr>
      <vt:lpstr> 4. Øving</vt:lpstr>
      <vt:lpstr>Øve med kolleger</vt:lpstr>
      <vt:lpstr>Time-Out</vt:lpstr>
      <vt:lpstr>Tips til utprøvingen</vt:lpstr>
      <vt:lpstr>5. Utprøving med elever</vt:lpstr>
      <vt:lpstr>Utprøving med elever</vt:lpstr>
      <vt:lpstr>Dokumentasjon</vt:lpstr>
      <vt:lpstr> 6. Vurdering/refleksjon</vt:lpstr>
      <vt:lpstr>Vurdering/refleksjon i grupper (20 minutter)</vt:lpstr>
      <vt:lpstr>Vurdering/refleksjon i plenum (10 minutter)</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steinar ness</dc:creator>
  <cp:lastModifiedBy>Astrid Bondø</cp:lastModifiedBy>
  <cp:revision>421</cp:revision>
  <cp:lastPrinted>2019-04-26T13:40:47Z</cp:lastPrinted>
  <dcterms:created xsi:type="dcterms:W3CDTF">2017-11-27T08:38:29Z</dcterms:created>
  <dcterms:modified xsi:type="dcterms:W3CDTF">2021-03-24T13:41:28Z</dcterms:modified>
</cp:coreProperties>
</file>