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6" r:id="rId2"/>
    <p:sldId id="515" r:id="rId3"/>
    <p:sldId id="523" r:id="rId4"/>
    <p:sldId id="526" r:id="rId5"/>
    <p:sldId id="516" r:id="rId6"/>
    <p:sldId id="522" r:id="rId7"/>
    <p:sldId id="525" r:id="rId8"/>
    <p:sldId id="537" r:id="rId9"/>
    <p:sldId id="517" r:id="rId10"/>
    <p:sldId id="529" r:id="rId11"/>
    <p:sldId id="551" r:id="rId12"/>
    <p:sldId id="531" r:id="rId13"/>
    <p:sldId id="528" r:id="rId14"/>
    <p:sldId id="538" r:id="rId15"/>
    <p:sldId id="530" r:id="rId16"/>
    <p:sldId id="532" r:id="rId17"/>
    <p:sldId id="533" r:id="rId18"/>
    <p:sldId id="534" r:id="rId19"/>
    <p:sldId id="519" r:id="rId20"/>
    <p:sldId id="540" r:id="rId21"/>
    <p:sldId id="536" r:id="rId22"/>
    <p:sldId id="541" r:id="rId23"/>
    <p:sldId id="539" r:id="rId24"/>
    <p:sldId id="544" r:id="rId25"/>
    <p:sldId id="542" r:id="rId26"/>
    <p:sldId id="543" r:id="rId27"/>
    <p:sldId id="545" r:id="rId28"/>
    <p:sldId id="546" r:id="rId29"/>
    <p:sldId id="547" r:id="rId30"/>
    <p:sldId id="548" r:id="rId31"/>
    <p:sldId id="552" r:id="rId32"/>
    <p:sldId id="553" r:id="rId33"/>
    <p:sldId id="549" r:id="rId34"/>
    <p:sldId id="550" r:id="rId35"/>
    <p:sldId id="521" r:id="rId36"/>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963" autoAdjust="0"/>
    <p:restoredTop sz="80149" autoAdjust="0"/>
  </p:normalViewPr>
  <p:slideViewPr>
    <p:cSldViewPr snapToGrid="0" snapToObjects="1">
      <p:cViewPr varScale="1">
        <p:scale>
          <a:sx n="71" d="100"/>
          <a:sy n="71" d="100"/>
        </p:scale>
        <p:origin x="777" y="33"/>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25.02.2021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2-25T08:35:31.776"/>
    </inkml:context>
    <inkml:brush xml:id="br0">
      <inkml:brushProperty name="width" value="0.2" units="cm"/>
      <inkml:brushProperty name="height" value="0.2" units="cm"/>
      <inkml:brushProperty name="color" value="#E71224"/>
    </inkml:brush>
  </inkml:definitions>
  <inkml:trace contextRef="#ctx0" brushRef="#br0">44 6 2816,'0'0'106,"1"-1"1,-1 1-1,0-1 1,1 1-1,-1 0 0,0-1 1,1 1-1,-1 0 1,1-1-1,-1 1 0,0 0 1,1 0-1,-1-1 1,1 1-1,-1 0 0,1 0 1,-1 0-1,1 0 1,-1 0-1,1-1 0,-1 1 1,1 0-1,-1 0 1,1 0-1,-1 0 0,1 1 1,-1-1-1,1 0 1,0 0-107,1 1 99,0-1-1,0 1 1,-1 0 0,1 0 0,0 0 0,0 1 0,-1-1 0,1 0-1,-1 1-98,9 7-109,0 1 0,5 9 109,-8-11 419,7 10-304,0 1 0,-1 3-115,17 23 175,-5-13-69,-10-13-4,0 1-1,-2 0 1,0 1-1,0 4-101,-4-6 33,-2-7-16,-2 2 0,1-1 0,-2 1 0,3 9-17,0 3 538,9 25-538,-9-32 134,-1 0-1,0 0 1,-2 0-1,2 16-133,-1 14-94,-1 1 263,-1 17-169,-3 184 53,-1-234-39,-1-1 1,0 1-1,-2-1 0,0 0 0,-1 3-14,0-3 12,1 0 1,0 1 0,2-1-1,0 1 1,0 3-13,-4 75 5,6-78-2,1 1-1,3 13-2,0 45 27,-3-61-35,-1 0 1,-1 0-1,-1 1 0,0-1 1,-1-1-1,0 1 0,-6 12 8,-2 18-106,8-31 106,1 1 0,0-1 0,1 1 0,1 0 0,0-1 0,1 1 0,1 0 0,0-1 0,1 0 0,2 9 0,0 0 28,-2 1 1,-1-1-1,-1 1 1,-2 17-29,1-15 9,0-25-4,0 0 0,0 0 1,0 0-1,0 0 0,0 0 1,0 0-1,0 0 0,0 0 1,1 0-1,-1 0 0,0-1 1,1 1-1,-1 0 0,0 0 1,1 0-1,-1 0 0,1 0 1,0 0-1,-1-1 0,1 1 1,0 0-1,-1-1 0,1 1 1,0 0-1,0-1 0,0 1-5,0 0 29,0-1 0,0 1-1,1-1 1,-1 0 0,0 0 0,0 1-1,0-1 1,0 0 0,1 0-1,-1 0 1,0 0 0,0-1-1,0 1 1,1 0-29,9-1 105,3-3-56,6-2 19,-9 7-83,0 0 0,0 1-1,-1 0 1,1 0 0,-1 1-1,0 1 1,1 0 0,1 2 15,1 0 0,0-1 0,0 0 0,0-1 0,1 0 0,-1-1 0,1-1 0,0 0 0,1-1 0,81 5-118,160-2 241,-70-8-96,171 8-75,-299-1-56,-1 2 0,20 6 104,-13-2-32,-18-1 73,-27-4 16,0-1-1,9 0-56,85 9 26,-63-5 23,47-1-49,-8-4-36,-24 0 61,9-3-25,84-2 6,19-1-12,-69-1-111,-76 3 191,0 1 0,3 2-74,8 0-116,-39-1 129,0-1 0,0 1 0,0-1 0,-1 0 0,5-1-13,-4 1-5,0 0-1,0 0 1,0 0-1,0 1 1,0-1-1,0 1 6,54-8-160,-54 8 179,0-1-1,0 0 1,0-1 0,-1 1-1,1-1 1,0 1 0,0-1-1,-1 0 1,0 0 0,1-1-1,-1 1 1,0-1 0,0 1-1,0-1 1,0 0 0,0-1-19,2-2-5,0-1 1,0 0 0,-1-1 0,1 1 0,-2-1-1,1 0 1,1-4 4,-4 8-8,2-7 64,0-1 0,0 1 0,-1-1 0,-1 1 0,0-1-1,-1 0 1,0 0 0,-2-10-56,1 6 67,1 1 0,1-1 0,0 0 0,3-14-67,3-11 58,-2-1 1,-2 1-1,-2-1 0,-1-8-58,0 50 2,-6-54 195,6-390 944,6 321-1263,-6-47 335,-1 155-241,-1-1 0,0 0-1,-1-2 29,0 2-41,1 0 0,0 0 0,1-3 41,-5-86 0,6 85 16,1-1 0,3-17-16,-2 23-4,-1-1 0,0 1 1,-2-1-1,0-4 4,0-16-81,0 30 85,0 0 1,-1 0-1,0 0 1,0 0-1,0 0 0,-1 0 1,0 0-1,0 1 1,0-1-1,-1 1 0,-1-2-4,-13-22-27,17 26 30,-1 1 0,1 0 0,-1 0 0,0 0 0,0 0 0,0 1-1,0-1 1,0 0 0,0 1 0,0 0 0,-1-1 0,1 1 0,0 0 0,-2-1-3,-40-11-10,29 9 1,-15-5 37,1 2 1,-1 1 0,0 1 0,-1 2 0,-16 1-29,-59-8 0,92 9 0,0 0 0,-9-2 0,9 1 0,0 0 0,-8 1 0,-67 0-18,-34 1-87,-22 6 105,38 9 24,69-8 46,1-2 1,-35 0-71,-318-5-165,361-1 272,-24-4-107,24 1 21,-25 1-21,15 4-65,0 3-1,-8 2 66,-9 1 56,27-5-26,-1-1 0,-4-2-30,-6 0 10,-5-1-10,1-3 0,0-2 0,0-2 0,-9-4 0,-21-3 10,5-2 9,-15-2-11,60 14-42,17 4 36,0 0-1,-1 1 0,1 0 1,-1 0-1,-1 0-1,-19 1 64,-21 0 38,-21 3-102,49-1-20,15-2 30,-1 1 1,1-1-1,0 2 0,-3 0-10,-22 5 15,0-1 0,1-1 0,-1-2 0,-1-1 0,1-1-15,-208-1-80,238 0-32,1 0-208,0 0-299,-2 1-1136,-6 5-1679</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2-25T08:38:12.146"/>
    </inkml:context>
    <inkml:brush xml:id="br0">
      <inkml:brushProperty name="width" value="0.2" units="cm"/>
      <inkml:brushProperty name="height" value="0.2" units="cm"/>
      <inkml:brushProperty name="color" value="#E71224"/>
    </inkml:brush>
  </inkml:definitions>
  <inkml:trace contextRef="#ctx0" brushRef="#br0">44 6 2816,'0'0'106,"1"-1"1,-1 1-1,0-1 1,1 1-1,-1 0 0,0-1 1,1 1-1,-1 0 1,1-1-1,-1 1 0,0 0 1,1 0-1,-1-1 1,1 1-1,-1 0 0,1 0 1,-1 0-1,1 0 1,-1 0-1,1-1 0,-1 1 1,1 0-1,-1 0 1,1 0-1,-1 0 0,1 1 1,-1-1-1,1 0 1,0 0-107,1 1 99,0-1-1,0 1 1,-1 0 0,1 0 0,0 0 0,0 1 0,-1-1 0,1 0-1,-1 1-98,9 7-109,0 1 0,5 9 109,-8-11 419,7 10-304,0 1 0,-1 3-115,17 23 175,-5-13-69,-10-13-4,0 1-1,-2 0 1,0 1-1,0 4-101,-4-6 33,-2-7-16,-2 2 0,1-1 0,-2 1 0,3 9-17,0 3 538,9 25-538,-9-32 134,-1 0-1,0 0 1,-2 0-1,2 16-133,-1 14-94,-1 1 263,-1 17-169,-3 184 53,-1-234-39,-1-1 1,0 1-1,-2-1 0,0 0 0,-1 3-14,0-3 12,1 0 1,0 1 0,2-1-1,0 1 1,0 3-13,-4 75 5,6-78-2,1 1-1,3 13-2,0 45 27,-3-61-35,-1 0 1,-1 0-1,-1 1 0,0-1 1,-1-1-1,0 1 0,-6 12 8,-2 18-106,8-31 106,1 1 0,0-1 0,1 1 0,1 0 0,0-1 0,1 1 0,1 0 0,0-1 0,1 0 0,2 9 0,0 0 28,-2 1 1,-1-1-1,-1 1 1,-2 17-29,1-15 9,0-25-4,0 0 0,0 0 1,0 0-1,0 0 0,0 0 1,0 0-1,0 0 0,0 0 1,1 0-1,-1 0 0,0-1 1,1 1-1,-1 0 0,0 0 1,1 0-1,-1 0 0,1 0 1,0 0-1,-1-1 0,1 1 1,0 0-1,-1-1 0,1 1 1,0 0-1,0-1 0,0 1-5,0 0 29,0-1 0,0 1-1,1-1 1,-1 0 0,0 0 0,0 1-1,0-1 1,0 0 0,1 0-1,-1 0 1,0 0 0,0-1-1,0 1 1,1 0-29,9-1 105,3-3-56,6-2 19,-9 7-83,0 0 0,0 1-1,-1 0 1,1 0 0,-1 1-1,0 1 1,1 0 0,1 2 15,1 0 0,0-1 0,0 0 0,0-1 0,1 0 0,-1-1 0,1-1 0,0 0 0,1-1 0,81 5-118,160-2 241,-70-8-96,171 8-75,-299-1-56,-1 2 0,20 6 104,-13-2-32,-18-1 73,-27-4 16,0-1-1,9 0-56,85 9 26,-63-5 23,47-1-49,-8-4-36,-24 0 61,9-3-25,84-2 6,19-1-12,-69-1-111,-76 3 191,0 1 0,3 2-74,8 0-116,-39-1 129,0-1 0,0 1 0,0-1 0,-1 0 0,5-1-13,-4 1-5,0 0-1,0 0 1,0 0-1,0 1 1,0-1-1,0 1 6,54-8-160,-54 8 179,0-1-1,0 0 1,0-1 0,-1 1-1,1-1 1,0 1 0,0-1-1,-1 0 1,0 0 0,1-1-1,-1 1 1,0-1 0,0 1-1,0-1 1,0 0 0,0-1-19,2-2-5,0-1 1,0 0 0,-1-1 0,1 1 0,-2-1-1,1 0 1,1-4 4,-4 8-8,2-7 64,0-1 0,0 1 0,-1-1 0,-1 1 0,0-1-1,-1 0 1,0 0 0,-2-10-56,1 6 67,1 1 0,1-1 0,0 0 0,3-14-67,3-11 58,-2-1 1,-2 1-1,-2-1 0,-1-8-58,0 50 2,-6-54 195,6-390 944,6 321-1263,-6-47 335,-1 155-241,-1-1 0,0 0-1,-1-2 29,0 2-41,1 0 0,0 0 0,1-3 41,-5-86 0,6 85 16,1-1 0,3-17-16,-2 23-4,-1-1 0,0 1 1,-2-1-1,0-4 4,0-16-81,0 30 85,0 0 1,-1 0-1,0 0 1,0 0-1,0 0 0,-1 0 1,0 0-1,0 1 1,0-1-1,-1 1 0,-1-2-4,-13-22-27,17 26 30,-1 1 0,1 0 0,-1 0 0,0 0 0,0 0 0,0 1-1,0-1 1,0 0 0,0 1 0,0 0 0,-1-1 0,1 1 0,0 0 0,-2-1-3,-40-11-10,29 9 1,-15-5 37,1 2 1,-1 1 0,0 1 0,-1 2 0,-16 1-29,-59-8 0,92 9 0,0 0 0,-9-2 0,9 1 0,0 0 0,-8 1 0,-67 0-18,-34 1-87,-22 6 105,38 9 24,69-8 46,1-2 1,-35 0-71,-318-5-165,361-1 272,-24-4-107,24 1 21,-25 1-21,15 4-65,0 3-1,-8 2 66,-9 1 56,27-5-26,-1-1 0,-4-2-30,-6 0 10,-5-1-10,1-3 0,0-2 0,0-2 0,-9-4 0,-21-3 10,5-2 9,-15-2-11,60 14-42,17 4 36,0 0-1,-1 1 0,1 0 1,-1 0-1,-1 0-1,-19 1 64,-21 0 38,-21 3-102,49-1-20,15-2 30,-1 1 1,1-1-1,0 2 0,-3 0-10,-22 5 15,0-1 0,1-1 0,-1-2 0,-1-1 0,1-1-15,-208-1-80,238 0-32,1 0-208,0 0-299,-2 1-1136,-6 5-1679</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2-25T08:38:12.146"/>
    </inkml:context>
    <inkml:brush xml:id="br0">
      <inkml:brushProperty name="width" value="0.2" units="cm"/>
      <inkml:brushProperty name="height" value="0.2" units="cm"/>
      <inkml:brushProperty name="color" value="#E71224"/>
    </inkml:brush>
  </inkml:definitions>
  <inkml:trace contextRef="#ctx0" brushRef="#br0">44 6 2816,'0'0'106,"1"-1"1,-1 1-1,0-1 1,1 1-1,-1 0 0,0-1 1,1 1-1,-1 0 1,1-1-1,-1 1 0,0 0 1,1 0-1,-1-1 1,1 1-1,-1 0 0,1 0 1,-1 0-1,1 0 1,-1 0-1,1-1 0,-1 1 1,1 0-1,-1 0 1,1 0-1,-1 0 0,1 1 1,-1-1-1,1 0 1,0 0-107,1 1 99,0-1-1,0 1 1,-1 0 0,1 0 0,0 0 0,0 1 0,-1-1 0,1 0-1,-1 1-98,9 7-109,0 1 0,5 9 109,-8-11 419,7 10-304,0 1 0,-1 3-115,17 23 175,-5-13-69,-10-13-4,0 1-1,-2 0 1,0 1-1,0 4-101,-4-6 33,-2-7-16,-2 2 0,1-1 0,-2 1 0,3 9-17,0 3 538,9 25-538,-9-32 134,-1 0-1,0 0 1,-2 0-1,2 16-133,-1 14-94,-1 1 263,-1 17-169,-3 184 53,-1-234-39,-1-1 1,0 1-1,-2-1 0,0 0 0,-1 3-14,0-3 12,1 0 1,0 1 0,2-1-1,0 1 1,0 3-13,-4 75 5,6-78-2,1 1-1,3 13-2,0 45 27,-3-61-35,-1 0 1,-1 0-1,-1 1 0,0-1 1,-1-1-1,0 1 0,-6 12 8,-2 18-106,8-31 106,1 1 0,0-1 0,1 1 0,1 0 0,0-1 0,1 1 0,1 0 0,0-1 0,1 0 0,2 9 0,0 0 28,-2 1 1,-1-1-1,-1 1 1,-2 17-29,1-15 9,0-25-4,0 0 0,0 0 1,0 0-1,0 0 0,0 0 1,0 0-1,0 0 0,0 0 1,1 0-1,-1 0 0,0-1 1,1 1-1,-1 0 0,0 0 1,1 0-1,-1 0 0,1 0 1,0 0-1,-1-1 0,1 1 1,0 0-1,-1-1 0,1 1 1,0 0-1,0-1 0,0 1-5,0 0 29,0-1 0,0 1-1,1-1 1,-1 0 0,0 0 0,0 1-1,0-1 1,0 0 0,1 0-1,-1 0 1,0 0 0,0-1-1,0 1 1,1 0-29,9-1 105,3-3-56,6-2 19,-9 7-83,0 0 0,0 1-1,-1 0 1,1 0 0,-1 1-1,0 1 1,1 0 0,1 2 15,1 0 0,0-1 0,0 0 0,0-1 0,1 0 0,-1-1 0,1-1 0,0 0 0,1-1 0,81 5-118,160-2 241,-70-8-96,171 8-75,-299-1-56,-1 2 0,20 6 104,-13-2-32,-18-1 73,-27-4 16,0-1-1,9 0-56,85 9 26,-63-5 23,47-1-49,-8-4-36,-24 0 61,9-3-25,84-2 6,19-1-12,-69-1-111,-76 3 191,0 1 0,3 2-74,8 0-116,-39-1 129,0-1 0,0 1 0,0-1 0,-1 0 0,5-1-13,-4 1-5,0 0-1,0 0 1,0 0-1,0 1 1,0-1-1,0 1 6,54-8-160,-54 8 179,0-1-1,0 0 1,0-1 0,-1 1-1,1-1 1,0 1 0,0-1-1,-1 0 1,0 0 0,1-1-1,-1 1 1,0-1 0,0 1-1,0-1 1,0 0 0,0-1-19,2-2-5,0-1 1,0 0 0,-1-1 0,1 1 0,-2-1-1,1 0 1,1-4 4,-4 8-8,2-7 64,0-1 0,0 1 0,-1-1 0,-1 1 0,0-1-1,-1 0 1,0 0 0,-2-10-56,1 6 67,1 1 0,1-1 0,0 0 0,3-14-67,3-11 58,-2-1 1,-2 1-1,-2-1 0,-1-8-58,0 50 2,-6-54 195,6-390 944,6 321-1263,-6-47 335,-1 155-241,-1-1 0,0 0-1,-1-2 29,0 2-41,1 0 0,0 0 0,1-3 41,-5-86 0,6 85 16,1-1 0,3-17-16,-2 23-4,-1-1 0,0 1 1,-2-1-1,0-4 4,0-16-81,0 30 85,0 0 1,-1 0-1,0 0 1,0 0-1,0 0 0,-1 0 1,0 0-1,0 1 1,0-1-1,-1 1 0,-1-2-4,-13-22-27,17 26 30,-1 1 0,1 0 0,-1 0 0,0 0 0,0 0 0,0 1-1,0-1 1,0 0 0,0 1 0,0 0 0,-1-1 0,1 1 0,0 0 0,-2-1-3,-40-11-10,29 9 1,-15-5 37,1 2 1,-1 1 0,0 1 0,-1 2 0,-16 1-29,-59-8 0,92 9 0,0 0 0,-9-2 0,9 1 0,0 0 0,-8 1 0,-67 0-18,-34 1-87,-22 6 105,38 9 24,69-8 46,1-2 1,-35 0-71,-318-5-165,361-1 272,-24-4-107,24 1 21,-25 1-21,15 4-65,0 3-1,-8 2 66,-9 1 56,27-5-26,-1-1 0,-4-2-30,-6 0 10,-5-1-10,1-3 0,0-2 0,0-2 0,-9-4 0,-21-3 10,5-2 9,-15-2-11,60 14-42,17 4 36,0 0-1,-1 1 0,1 0 1,-1 0-1,-1 0-1,-19 1 64,-21 0 38,-21 3-102,49-1-20,15-2 30,-1 1 1,1-1-1,0 2 0,-3 0-10,-22 5 15,0-1 0,1-1 0,-1-2 0,-1-1 0,1-1-15,-208-1-80,238 0-32,1 0-208,0 0-299,-2 1-1136,-6 5-1679</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2-25T08:38:12.146"/>
    </inkml:context>
    <inkml:brush xml:id="br0">
      <inkml:brushProperty name="width" value="0.2" units="cm"/>
      <inkml:brushProperty name="height" value="0.2" units="cm"/>
      <inkml:brushProperty name="color" value="#E71224"/>
    </inkml:brush>
  </inkml:definitions>
  <inkml:trace contextRef="#ctx0" brushRef="#br0">44 6 2816,'0'0'106,"1"-1"1,-1 1-1,0-1 1,1 1-1,-1 0 0,0-1 1,1 1-1,-1 0 1,1-1-1,-1 1 0,0 0 1,1 0-1,-1-1 1,1 1-1,-1 0 0,1 0 1,-1 0-1,1 0 1,-1 0-1,1-1 0,-1 1 1,1 0-1,-1 0 1,1 0-1,-1 0 0,1 1 1,-1-1-1,1 0 1,0 0-107,1 1 99,0-1-1,0 1 1,-1 0 0,1 0 0,0 0 0,0 1 0,-1-1 0,1 0-1,-1 1-98,9 7-109,0 1 0,5 9 109,-8-11 419,7 10-304,0 1 0,-1 3-115,17 23 175,-5-13-69,-10-13-4,0 1-1,-2 0 1,0 1-1,0 4-101,-4-6 33,-2-7-16,-2 2 0,1-1 0,-2 1 0,3 9-17,0 3 538,9 25-538,-9-32 134,-1 0-1,0 0 1,-2 0-1,2 16-133,-1 14-94,-1 1 263,-1 17-169,-3 184 53,-1-234-39,-1-1 1,0 1-1,-2-1 0,0 0 0,-1 3-14,0-3 12,1 0 1,0 1 0,2-1-1,0 1 1,0 3-13,-4 75 5,6-78-2,1 1-1,3 13-2,0 45 27,-3-61-35,-1 0 1,-1 0-1,-1 1 0,0-1 1,-1-1-1,0 1 0,-6 12 8,-2 18-106,8-31 106,1 1 0,0-1 0,1 1 0,1 0 0,0-1 0,1 1 0,1 0 0,0-1 0,1 0 0,2 9 0,0 0 28,-2 1 1,-1-1-1,-1 1 1,-2 17-29,1-15 9,0-25-4,0 0 0,0 0 1,0 0-1,0 0 0,0 0 1,0 0-1,0 0 0,0 0 1,1 0-1,-1 0 0,0-1 1,1 1-1,-1 0 0,0 0 1,1 0-1,-1 0 0,1 0 1,0 0-1,-1-1 0,1 1 1,0 0-1,-1-1 0,1 1 1,0 0-1,0-1 0,0 1-5,0 0 29,0-1 0,0 1-1,1-1 1,-1 0 0,0 0 0,0 1-1,0-1 1,0 0 0,1 0-1,-1 0 1,0 0 0,0-1-1,0 1 1,1 0-29,9-1 105,3-3-56,6-2 19,-9 7-83,0 0 0,0 1-1,-1 0 1,1 0 0,-1 1-1,0 1 1,1 0 0,1 2 15,1 0 0,0-1 0,0 0 0,0-1 0,1 0 0,-1-1 0,1-1 0,0 0 0,1-1 0,81 5-118,160-2 241,-70-8-96,171 8-75,-299-1-56,-1 2 0,20 6 104,-13-2-32,-18-1 73,-27-4 16,0-1-1,9 0-56,85 9 26,-63-5 23,47-1-49,-8-4-36,-24 0 61,9-3-25,84-2 6,19-1-12,-69-1-111,-76 3 191,0 1 0,3 2-74,8 0-116,-39-1 129,0-1 0,0 1 0,0-1 0,-1 0 0,5-1-13,-4 1-5,0 0-1,0 0 1,0 0-1,0 1 1,0-1-1,0 1 6,54-8-160,-54 8 179,0-1-1,0 0 1,0-1 0,-1 1-1,1-1 1,0 1 0,0-1-1,-1 0 1,0 0 0,1-1-1,-1 1 1,0-1 0,0 1-1,0-1 1,0 0 0,0-1-19,2-2-5,0-1 1,0 0 0,-1-1 0,1 1 0,-2-1-1,1 0 1,1-4 4,-4 8-8,2-7 64,0-1 0,0 1 0,-1-1 0,-1 1 0,0-1-1,-1 0 1,0 0 0,-2-10-56,1 6 67,1 1 0,1-1 0,0 0 0,3-14-67,3-11 58,-2-1 1,-2 1-1,-2-1 0,-1-8-58,0 50 2,-6-54 195,6-390 944,6 321-1263,-6-47 335,-1 155-241,-1-1 0,0 0-1,-1-2 29,0 2-41,1 0 0,0 0 0,1-3 41,-5-86 0,6 85 16,1-1 0,3-17-16,-2 23-4,-1-1 0,0 1 1,-2-1-1,0-4 4,0-16-81,0 30 85,0 0 1,-1 0-1,0 0 1,0 0-1,0 0 0,-1 0 1,0 0-1,0 1 1,0-1-1,-1 1 0,-1-2-4,-13-22-27,17 26 30,-1 1 0,1 0 0,-1 0 0,0 0 0,0 0 0,0 1-1,0-1 1,0 0 0,0 1 0,0 0 0,-1-1 0,1 1 0,0 0 0,-2-1-3,-40-11-10,29 9 1,-15-5 37,1 2 1,-1 1 0,0 1 0,-1 2 0,-16 1-29,-59-8 0,92 9 0,0 0 0,-9-2 0,9 1 0,0 0 0,-8 1 0,-67 0-18,-34 1-87,-22 6 105,38 9 24,69-8 46,1-2 1,-35 0-71,-318-5-165,361-1 272,-24-4-107,24 1 21,-25 1-21,15 4-65,0 3-1,-8 2 66,-9 1 56,27-5-26,-1-1 0,-4-2-30,-6 0 10,-5-1-10,1-3 0,0-2 0,0-2 0,-9-4 0,-21-3 10,5-2 9,-15-2-11,60 14-42,17 4 36,0 0-1,-1 1 0,1 0 1,-1 0-1,-1 0-1,-19 1 64,-21 0 38,-21 3-102,49-1-20,15-2 30,-1 1 1,1-1-1,0 2 0,-3 0-10,-22 5 15,0-1 0,1-1 0,-1-2 0,-1-1 0,1-1-15,-208-1-80,238 0-32,1 0-208,0 0-299,-2 1-1136,-6 5-1679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2-25T08:41:20.079"/>
    </inkml:context>
    <inkml:brush xml:id="br0">
      <inkml:brushProperty name="width" value="0.2" units="cm"/>
      <inkml:brushProperty name="height" value="0.2" units="cm"/>
      <inkml:brushProperty name="color" value="#E71224"/>
    </inkml:brush>
  </inkml:definitions>
  <inkml:trace contextRef="#ctx0" brushRef="#br0">42 138 3200,'-1'-5'163,"0"-1"0,0 1 0,1-1 0,-1 1-1,1-1 1,0 1 0,0-1 0,1 1 0,-1 0 0,1-1 0,0-1-163,0-2 58,0 1 0,-1 0 0,1 0-1,-2 0 1,1-1-58,-1-10 841,1 17-723,0 2-22,2 2-6,0 1-54,2 0-1,-2 1 0,1 0 1,-1-1-1,1 1 0,-1 0 1,0 0-1,0 0 0,0 1 1,0-1-1,-1 0 0,1 1 1,-2-1-1,1 1 0,0 0 1,1 4-36,-2 27 322,0-1 1,-3 1-1,0 4-322,-1 7 547,0 20-547,4-29 108,-1 9 40,3 0-1,1-1 1,1 1 0,3 2-148,1 0 233,24 115 217,-7-64-166,6 7-284,-15-63 165,1 0 0,0-1-1,14 21-164,-10-26 126,-3 1 0,3 13-126,-13-31 24,-2 0 0,0 1 1,0-1-1,-2 2 1,2 10-25,-2 6-9,18 119 78,-17-128-89,1 0-1,3-1 1,-1 0-1,4 5 21,11 47 102,-13-53 3,-5-15-119,-1 0-1,2 0 1,-1-1 0,6 8 14,-6-13 51,1 1 0,0-1 0,0 0 0,0-1-1,0 1 1,1-2 0,0 1 0,1-1 0,-1 0 0,1-1 0,0 1-51,9 3 121,0-2 1,0 0-1,0-1 0,14 2-121,22 6 50,-32-6-25,18 2-25,14-2 101,41 0-101,30 0-76,-1-1-67,48 0 394,213-15-38,-261 9-175,122 18-38,-138-8 437,14-5-437,-86-5 68,200-5-232,-71 2 444,-74 3-581,31-7 301,-19-4 457,12-1-456,34-13-1,-127 21 34,6-1-296,-1-2 0,20-9 262,-41 13 74,-1 0 1,0 0 0,0-1-1,0 1 1,0-1 0,-1 0-1,1-1 1,-1 1 0,0-1-1,0 0-74,4-9 89,0 0 0,-1 0-1,0-1 1,-2 0 0,1 0-1,-1-1 1,-1 1-89,1-9 227,0 1 1,-2-1-1,0 0 1,-1-9-228,-6-71 416,1-100 144,-1 96-699,3 63 102,-1 1-1,-9-44 38,2 19 1,2 15 49,-3 1 1,-6-14-51,-6-29 43,-26-131 26,43 203-107,-1 1 0,-7-14 38,5 12 49,3 10-42,-1 1 1,0 0-1,-1 0 0,0 1 1,-6-7-8,-12-19-79,-24-51 162,-2-3-70,48 88-36,0 1 0,1-1 0,-1 1 0,0 1 0,0-1 0,0 1 0,-1 0 0,0-1 23,-17-13-46,12 9 73,-1 1 0,0 0-1,-1 1 1,1 0 0,-1 1 0,-8-1-27,-19-10-6,31 12 4,-1 1 0,1 1 1,-1 0-1,1 0 0,-1 1 0,-6 0 2,-5 1-45,-1 1 0,-6 2 45,1-1-16,0-1 0,-2-2 16,4 1 45,-1 0 0,-11 4-45,-40 10-98,-37 5 74,22-5 24,48-6 0,-31 0 0,24-4 0,-5 4 0,-19 2 0,-10-2 0,0-4 0,-25-6 0,-68-4 25,41 3-45,-88-13 15,197 13 5,-12 0 10,-25-9-10,-118-23 125,82 17-42,26 7-48,33 5 0,-15-4-35,-2-2-25,-2 4 1,-2 3 24,22 1-69,-16 1 63,-16 4 6,11 0-31,-89 9 154,19-14-145,122 2 52,-6 0-17,14 3-35,1-1 0,-1 0-1,1 0 1,-1 0 0,1 0 0,-1 1-1,1-1 1,-1 0 0,1 1-1,0-1 1,0 0 0,0 1 0,-1-1-1,1 0 1,0 1 0,0-1-1,-1 1 1,1-1 0,0 1 0,0-1-1,-1 1 1,1-1 0,0 0-1,0 1 1,0-1 0,0 1 0,0-1-1,0 1 1,0 0 0,0-1-1,0 1 1,0-1 0,0 1 0,0-1 22,0 4-576,0 0 1,0-1-1,1 1 1,-1 0-1,1-1 1,0 1-1,-1-1 1,2 1-1,-1-1 1,1 1-1,0 2 576,6 3-3013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2-25T08:43:25.983"/>
    </inkml:context>
    <inkml:brush xml:id="br0">
      <inkml:brushProperty name="width" value="0.2" units="cm"/>
      <inkml:brushProperty name="height" value="0.2" units="cm"/>
      <inkml:brushProperty name="color" value="#E71224"/>
    </inkml:brush>
  </inkml:definitions>
  <inkml:trace contextRef="#ctx0" brushRef="#br0">4 105 1536,'-2'-7'111,"0"-7"383,5 8 38,6-11-133,-5-2-384,-4 18 35,1-2 0,-1 2-1,1-2 1,-1 2 0,1-1 0,0 0-1,-1 0 1,1 1 0,0-1-1,0 0 1,-1 0 0,1 1-1,0 0 1,0-2 0,0 2 0,1 0-50,0-2 207,1 2 1,0-2-1,0 2 1,0 0-1,0 0 1,0-1 0,0 2-1,0-1 1,0 1-1,0 0 1,0 0 0,0 1-1,0-1-207,9 2 464,-11-2-443,0 0-1,0 0 1,0 1-1,0-1 1,-1 0-1,1 1 1,0-1-1,0 1 1,0-1 0,-1 2-1,1-1 1,0-1-1,0 1 1,-1 0-1,0 1 1,1-1-1,0 0 1,0-1 0,-1 2-1,1-1 1,-1 0-1,0 2-20,10 32 256,-7-24-100,5 26 277,-6-26-250,0-1-1,1 1 0,0-1 1,0 1-183,41 126 798,-1 3-172,-30-99-629,-2-1 0,0 2 1,-3-1-1,0 2 0,-1 1 1,1 21 2,0 19-117,1 54 117,0-5 53,-8-113-54,2 20-17,1-1-1,4 19 19,4 29 100,-9-59-65,1 0 0,0 0 0,2-1 0,2 11-35,4 3 69,1 0-1,1 0-68,-9-30 3,0 2 1,0-2 0,1 0-1,-1 0 1,1-1-1,1 1 1,0-2 0,4 5-4,15 14 160,1-2 0,1-1 0,0-4 0,17 10-160,50 33 106,-47-31-84,46 22-22,66 13-11,-118-55 110,-1-3-1,39 1-98,148-2 299,-108-1-349,-2 1 36,-23-7 83,-11 1-47,27-8-22,267-34 96,-108 8-86,-179 16-10,68-15 25,-6-1-18,-51 6 122,-87 21-114,2-3-28,-2-2-1,2 1 1,12-12 13,17-9 72,-28 19-64,0-2-1,-1-2 1,0 0-1,0 0 1,12-18-8,-13 14 72,-1 1 1,0-3-1,-2 0 1,1-2-1,0-2-72,-8 9 25,1-1-1,-2 1 0,1-2 0,-2 0-24,2-1-27,0-7 240,0 0 0,0-2 0,-2 1 1,2-18-214,-1 5 0,-2 20 1,-2 1 0,1-1 0,-2 0 0,0 0 0,0-12-1,-3-31 27,-4-5-27,3 18 69,-17-216 235,17 231-283,1-1-1,-3 1 0,1-1 0,-2 2 1,-5-13-21,4 22 53,-1 2 0,1-1 1,-1 1-1,-2 2 0,0 0 1,1 0-1,-2 3 0,-1-1 1,-5-7-54,0 6 6,-1 0 0,-1 3 1,0-1-1,0 3 1,-19-9-7,-16-10 90,11 6-30,-2 5 0,0 3 0,-23-4-60,5 1-14,50 19-2,0 0 0,0 2 0,-14 1 16,11 0-19,1-2 0,-10-1 19,-24-8 111,-7 5-111,-39-8 113,-162-33-22,224 42 67,-26 1-158,9 1 87,-103-4-129,89 4 23,-3 4 19,-45-1 93,57-2-161,10 0 115,-25-5-47,38 2 24,-35 2-24,11 1-83,-42 0 69,0 9 0,1 5 0,-14 13 14,-33-2 85,115-19-177,-28-2 92,25-1 65,-15 4-65,-12 6-58,-34-5 58,14 2 170,-79 1-207,136-8 27,-1-1 1,1-3 0,-6-2 9,22 4 49,-12-2 278,15 3-291,-1 0-1,1 0 1,0-1-1,0 0 1,0 0 0,0-1-1,0 1 1,0-2-1,0 1 1,-3-4-36,-9-5 187,8 6 85,4 4-971,4 1-4416,4 11 1921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25.02.2021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5</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9</a:t>
            </a:fld>
            <a:endParaRPr lang="nb-NO"/>
          </a:p>
        </p:txBody>
      </p:sp>
    </p:spTree>
    <p:extLst>
      <p:ext uri="{BB962C8B-B14F-4D97-AF65-F5344CB8AC3E}">
        <p14:creationId xmlns:p14="http://schemas.microsoft.com/office/powerpoint/2010/main" val="269612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19</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27</a:t>
            </a:fld>
            <a:endParaRPr lang="nb-NO"/>
          </a:p>
        </p:txBody>
      </p:sp>
    </p:spTree>
    <p:extLst>
      <p:ext uri="{BB962C8B-B14F-4D97-AF65-F5344CB8AC3E}">
        <p14:creationId xmlns:p14="http://schemas.microsoft.com/office/powerpoint/2010/main" val="3941806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35</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25.02.2021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25.02.2021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25.02.2021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25.02.2021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25.02.2021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video" Target="https://www.youtube.com/embed/vQu8cLLc2jY?feature=oembed"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video" Target="https://www.youtube.com/embed/6CwEOSFAXGw?feature=oembed"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8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80.png"/></Relationships>
</file>

<file path=ppt/slides/_rels/slide31.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80.png"/></Relationships>
</file>

<file path=ppt/slides/_rels/slide32.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80.png"/></Relationships>
</file>

<file path=ppt/slides/_rels/slide33.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90.png"/></Relationships>
</file>

<file path=ppt/slides/_rels/slide34.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7007629" cy="759638"/>
          </a:xfrm>
        </p:spPr>
        <p:txBody>
          <a:bodyPr>
            <a:normAutofit fontScale="90000"/>
          </a:bodyPr>
          <a:lstStyle/>
          <a:p>
            <a:pPr algn="l"/>
            <a:r>
              <a:rPr lang="nb-NO" dirty="0">
                <a:solidFill>
                  <a:schemeClr val="bg1"/>
                </a:solidFill>
              </a:rPr>
              <a:t>Modul 1 Ambisiøs matematikkundervisning</a:t>
            </a:r>
          </a:p>
        </p:txBody>
      </p:sp>
      <p:sp>
        <p:nvSpPr>
          <p:cNvPr id="3" name="Undertittel 2"/>
          <p:cNvSpPr>
            <a:spLocks noGrp="1"/>
          </p:cNvSpPr>
          <p:nvPr>
            <p:ph type="subTitle" idx="1"/>
          </p:nvPr>
        </p:nvSpPr>
        <p:spPr>
          <a:xfrm>
            <a:off x="581891" y="6154115"/>
            <a:ext cx="5411405" cy="739311"/>
          </a:xfrm>
        </p:spPr>
        <p:txBody>
          <a:bodyPr>
            <a:normAutofit/>
          </a:bodyPr>
          <a:lstStyle/>
          <a:p>
            <a:pPr algn="l"/>
            <a:r>
              <a:rPr lang="nb-NO" dirty="0">
                <a:solidFill>
                  <a:schemeClr val="bg1"/>
                </a:solidFill>
              </a:rPr>
              <a:t>Tidsbruk: 180 minutter </a:t>
            </a: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781295"/>
            <a:ext cx="6979709" cy="3147324"/>
          </a:xfrm>
          <a:prstGeom prst="rect">
            <a:avLst/>
          </a:prstGeom>
          <a:noFill/>
          <a:ln w="9525">
            <a:noFill/>
            <a:miter lim="800000"/>
            <a:headEnd/>
            <a:tailEnd/>
          </a:ln>
        </p:spPr>
        <p:txBody>
          <a:bodyPr rot="0" vert="horz" wrap="square" lIns="91440" tIns="45720" rIns="91440" bIns="45720" anchor="t" anchorCtr="0">
            <a:noAutofit/>
          </a:bodyPr>
          <a:lstStyle/>
          <a:p>
            <a:r>
              <a:rPr lang="nb-NO" sz="2000" i="1" dirty="0"/>
              <a:t>Lærerprofesjonen bygger sin profesjonsutøvelse på felles verdier og et felles forsknings- og erfaringsbasert kunnskapsgrunnlag. Profesjonen og den enkelte lærer forvalter et ansvar for å utøve skjønn i komplekse spørsmål. Lærere og ledere utvikler faglig, pedagogisk, didaktisk og </a:t>
            </a:r>
            <a:r>
              <a:rPr lang="nb-NO" sz="2000" i="1" dirty="0" err="1"/>
              <a:t>fagdidaktisk</a:t>
            </a:r>
            <a:r>
              <a:rPr lang="nb-NO" sz="2000" i="1" dirty="0"/>
              <a:t> dømmekraft i dialog og samhandling med kolleger. Utøvelse og utvikling av det profesjonelle skjønnet skjer både individuelt og sammen med andre. Faglig dømmekraft forutsetter også jevnlig oppdatering. Lærerprofesjonen må derfor vurdere sin pedagogiske praksis for å møte enkeltelever og elevgrupper best mulig</a:t>
            </a:r>
            <a:r>
              <a:rPr lang="nb-NO" sz="2000" dirty="0"/>
              <a:t>.</a:t>
            </a:r>
          </a:p>
          <a:p>
            <a:endParaRPr lang="nb-NO" sz="1000" dirty="0"/>
          </a:p>
          <a:p>
            <a:r>
              <a:rPr lang="nn-NO" sz="2000" dirty="0"/>
              <a:t> (Utdanningsdirektoratet, 2020).</a:t>
            </a:r>
            <a:endParaRPr lang="nb-NO" sz="2000" dirty="0"/>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Samtale og samtaletrekk</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Matematisk samtale ledet av læreren står sentralt i ambisiøs matematikkundervisning.</a:t>
            </a:r>
          </a:p>
          <a:p>
            <a:pPr marL="0" indent="0">
              <a:buNone/>
            </a:pPr>
            <a:r>
              <a:rPr lang="nb-NO" dirty="0"/>
              <a:t>I artikkelen om praksisene nevnes sju samtaletrekk og fem typer matematiske samtaler.</a:t>
            </a:r>
          </a:p>
          <a:p>
            <a:pPr marL="0" indent="0">
              <a:buNone/>
            </a:pPr>
            <a:r>
              <a:rPr lang="nb-NO" dirty="0"/>
              <a:t>Eksemplene i artikkelen viser samtaler knyttet til tallforståelse. </a:t>
            </a:r>
          </a:p>
          <a:p>
            <a:pPr marL="0" indent="0">
              <a:buNone/>
            </a:pPr>
            <a:endParaRPr lang="nb-NO" dirty="0"/>
          </a:p>
          <a:p>
            <a:endParaRPr lang="nb-NO" dirty="0"/>
          </a:p>
          <a:p>
            <a:endParaRPr lang="nb-NO" dirty="0"/>
          </a:p>
        </p:txBody>
      </p:sp>
    </p:spTree>
    <p:extLst>
      <p:ext uri="{BB962C8B-B14F-4D97-AF65-F5344CB8AC3E}">
        <p14:creationId xmlns:p14="http://schemas.microsoft.com/office/powerpoint/2010/main" val="229094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Tallforståelse</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229600" cy="4399005"/>
          </a:xfrm>
        </p:spPr>
        <p:txBody>
          <a:bodyPr>
            <a:normAutofit lnSpcReduction="10000"/>
          </a:bodyPr>
          <a:lstStyle/>
          <a:p>
            <a:pPr marL="0" indent="0">
              <a:buNone/>
            </a:pPr>
            <a:r>
              <a:rPr lang="nb-NO" dirty="0"/>
              <a:t>I MAM blir tallforståelse knyttet til Trådmodellen som beskriver en helhetlig matematisk kompetanse gjennom fem tråder: </a:t>
            </a:r>
          </a:p>
          <a:p>
            <a:r>
              <a:rPr lang="nb-NO" dirty="0"/>
              <a:t>begrepsmessig forståelse</a:t>
            </a:r>
          </a:p>
          <a:p>
            <a:r>
              <a:rPr lang="nb-NO" dirty="0"/>
              <a:t>beregning</a:t>
            </a:r>
          </a:p>
          <a:p>
            <a:r>
              <a:rPr lang="nb-NO" dirty="0"/>
              <a:t>anvendelse (strategisk tenking)</a:t>
            </a:r>
          </a:p>
          <a:p>
            <a:r>
              <a:rPr lang="nb-NO" dirty="0"/>
              <a:t>resonnering</a:t>
            </a:r>
          </a:p>
          <a:p>
            <a:r>
              <a:rPr lang="nb-NO" dirty="0"/>
              <a:t>engasjement</a:t>
            </a:r>
          </a:p>
          <a:p>
            <a:pPr marL="0" indent="0">
              <a:buNone/>
            </a:pPr>
            <a:r>
              <a:rPr lang="nb-NO" dirty="0"/>
              <a:t> </a:t>
            </a:r>
          </a:p>
          <a:p>
            <a:pPr marL="0" indent="0">
              <a:buNone/>
            </a:pPr>
            <a:r>
              <a:rPr lang="nb-NO" dirty="0"/>
              <a:t>Disse sentrale elementene ved ambisiøs matematikkundervisning blir utdypet gjennom modulene i MAM-programmet. </a:t>
            </a:r>
          </a:p>
          <a:p>
            <a:endParaRPr lang="nb-NO" dirty="0"/>
          </a:p>
        </p:txBody>
      </p:sp>
    </p:spTree>
    <p:extLst>
      <p:ext uri="{BB962C8B-B14F-4D97-AF65-F5344CB8AC3E}">
        <p14:creationId xmlns:p14="http://schemas.microsoft.com/office/powerpoint/2010/main" val="1440479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Studere plakater</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15 minutter</a:t>
            </a:r>
          </a:p>
        </p:txBody>
      </p:sp>
    </p:spTree>
    <p:extLst>
      <p:ext uri="{BB962C8B-B14F-4D97-AF65-F5344CB8AC3E}">
        <p14:creationId xmlns:p14="http://schemas.microsoft.com/office/powerpoint/2010/main" val="2021098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Korte oversikter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Individuelt:</a:t>
            </a:r>
          </a:p>
          <a:p>
            <a:pPr marL="0" indent="0">
              <a:buNone/>
            </a:pPr>
            <a:r>
              <a:rPr lang="nb-NO" dirty="0"/>
              <a:t>Se gjennom disse tre oversiktene:</a:t>
            </a:r>
          </a:p>
          <a:p>
            <a:pPr lvl="0"/>
            <a:r>
              <a:rPr lang="nb-NO" dirty="0"/>
              <a:t>Samtaletyper – kort oversikt</a:t>
            </a:r>
          </a:p>
          <a:p>
            <a:pPr lvl="0"/>
            <a:r>
              <a:rPr lang="nb-NO" dirty="0"/>
              <a:t>Samtaletrekk – kort oversikt</a:t>
            </a:r>
          </a:p>
          <a:p>
            <a:pPr lvl="0"/>
            <a:r>
              <a:rPr lang="nb-NO" dirty="0"/>
              <a:t>Aspekter ved tallforståelse – kort oversikt</a:t>
            </a:r>
          </a:p>
          <a:p>
            <a:endParaRPr lang="nb-NO" dirty="0"/>
          </a:p>
        </p:txBody>
      </p:sp>
    </p:spTree>
    <p:extLst>
      <p:ext uri="{BB962C8B-B14F-4D97-AF65-F5344CB8AC3E}">
        <p14:creationId xmlns:p14="http://schemas.microsoft.com/office/powerpoint/2010/main" val="554718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Observere undervisning (film)</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30 minutter</a:t>
            </a:r>
          </a:p>
        </p:txBody>
      </p:sp>
    </p:spTree>
    <p:extLst>
      <p:ext uri="{BB962C8B-B14F-4D97-AF65-F5344CB8AC3E}">
        <p14:creationId xmlns:p14="http://schemas.microsoft.com/office/powerpoint/2010/main" val="1020129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Om filmen</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I forbindelse med utvikling av MAM-ressursene filmet vi utprøving av noen aktiviteter. Filmene er redigert ned til omtrent 10 minutter og viser utdrag av lærerens utprøving. </a:t>
            </a:r>
          </a:p>
          <a:p>
            <a:pPr marL="0" indent="0">
              <a:buNone/>
            </a:pPr>
            <a:endParaRPr lang="nb-NO" dirty="0"/>
          </a:p>
          <a:p>
            <a:pPr marL="0" indent="0">
              <a:buNone/>
            </a:pPr>
            <a:r>
              <a:rPr lang="nb-NO" dirty="0"/>
              <a:t>Filmene er ikke eksempler på eksemplarisk undervisning. Hensikten med filmene er å gi seerne mulighet for en felles opplevelse av en undervisningssekvens man kan drøfte i lys av de sentrale elementene i ambisiøs matematikkundervisning.</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Fordel oppgaver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429485"/>
          </a:xfrm>
        </p:spPr>
        <p:txBody>
          <a:bodyPr>
            <a:normAutofit fontScale="92500"/>
          </a:bodyPr>
          <a:lstStyle/>
          <a:p>
            <a:pPr marL="0" indent="0">
              <a:buNone/>
            </a:pPr>
            <a:r>
              <a:rPr lang="nb-NO" dirty="0"/>
              <a:t>Før dere sammen ser filmen «Skredder og skjerf» kan det være lurt å fordele observasjonsoppgavene mellom dere: </a:t>
            </a:r>
          </a:p>
          <a:p>
            <a:r>
              <a:rPr lang="nb-NO" dirty="0"/>
              <a:t>Hvilke av de fire praksisene kan vi observere? </a:t>
            </a:r>
            <a:br>
              <a:rPr lang="nb-NO" dirty="0"/>
            </a:br>
            <a:r>
              <a:rPr lang="nb-NO" dirty="0"/>
              <a:t>Hvordan kommer de til uttrykk?</a:t>
            </a:r>
          </a:p>
          <a:p>
            <a:r>
              <a:rPr lang="nb-NO" dirty="0"/>
              <a:t>Hvilken type samtale inviterer læreren til? Merk at en og samme </a:t>
            </a:r>
            <a:r>
              <a:rPr lang="nb-NO" dirty="0" err="1"/>
              <a:t>undervisningsøkt</a:t>
            </a:r>
            <a:r>
              <a:rPr lang="nb-NO" dirty="0"/>
              <a:t> kan inneholde mer enn en type samtale.</a:t>
            </a:r>
          </a:p>
          <a:p>
            <a:r>
              <a:rPr lang="nb-NO" dirty="0"/>
              <a:t>Hvilke samtaletrekk tar læreren i bruk? </a:t>
            </a:r>
            <a:br>
              <a:rPr lang="nb-NO" dirty="0"/>
            </a:br>
            <a:r>
              <a:rPr lang="nb-NO" dirty="0"/>
              <a:t>Hvilken effekt har bruken av samtaletrekkene? </a:t>
            </a:r>
          </a:p>
          <a:p>
            <a:r>
              <a:rPr lang="nb-NO" dirty="0"/>
              <a:t>Hvilke aspekter ved tallforståelse er tema?</a:t>
            </a:r>
          </a:p>
          <a:p>
            <a:pPr marL="0" indent="0">
              <a:buNone/>
            </a:pPr>
            <a:r>
              <a:rPr lang="nb-NO" dirty="0"/>
              <a:t> </a:t>
            </a:r>
          </a:p>
          <a:p>
            <a:pPr marL="0" indent="0">
              <a:buNone/>
            </a:pPr>
            <a:r>
              <a:rPr lang="nb-NO" dirty="0"/>
              <a:t>Noter stikkord om observasjonene hver av dere får ansvar for.</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Se filmen </a:t>
            </a:r>
            <a:r>
              <a:rPr lang="nb-NO" i="1" dirty="0"/>
              <a:t>Skredder og skjerf</a:t>
            </a:r>
          </a:p>
        </p:txBody>
      </p:sp>
      <p:pic>
        <p:nvPicPr>
          <p:cNvPr id="2" name="Media på Internett 1" title="Problemløsing - Skredder og skjerf">
            <a:hlinkClick r:id="" action="ppaction://media"/>
            <a:extLst>
              <a:ext uri="{FF2B5EF4-FFF2-40B4-BE49-F238E27FC236}">
                <a16:creationId xmlns:a16="http://schemas.microsoft.com/office/drawing/2014/main" id="{C955CD51-3A5F-461D-9588-B9A9B786CABA}"/>
              </a:ext>
            </a:extLst>
          </p:cNvPr>
          <p:cNvPicPr>
            <a:picLocks noGrp="1" noRot="1" noChangeAspect="1"/>
          </p:cNvPicPr>
          <p:nvPr>
            <p:ph idx="1"/>
            <a:videoFile r:link="rId1"/>
          </p:nvPr>
        </p:nvPicPr>
        <p:blipFill>
          <a:blip r:embed="rId3"/>
          <a:stretch>
            <a:fillRect/>
          </a:stretch>
        </p:blipFill>
        <p:spPr>
          <a:xfrm>
            <a:off x="1241425" y="2001838"/>
            <a:ext cx="6661150" cy="3763962"/>
          </a:xfrm>
          <a:prstGeom prst="rect">
            <a:avLst/>
          </a:prstGeom>
        </p:spPr>
      </p:pic>
    </p:spTree>
    <p:extLst>
      <p:ext uri="{BB962C8B-B14F-4D97-AF65-F5344CB8AC3E}">
        <p14:creationId xmlns:p14="http://schemas.microsoft.com/office/powerpoint/2010/main" val="281529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Dele observasjoner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indent="0">
              <a:buNone/>
            </a:pPr>
            <a:r>
              <a:rPr lang="nb-NO" dirty="0"/>
              <a:t>Ta for dere de fire punktene etter tur. </a:t>
            </a:r>
          </a:p>
          <a:p>
            <a:pPr marL="0" indent="0">
              <a:buNone/>
            </a:pPr>
            <a:r>
              <a:rPr lang="nb-NO" dirty="0"/>
              <a:t>Del og drøft observasjonene med hverandre.</a:t>
            </a:r>
          </a:p>
          <a:p>
            <a:pPr marL="0" indent="0">
              <a:buNone/>
            </a:pPr>
            <a:endParaRPr lang="nb-NO" dirty="0"/>
          </a:p>
          <a:p>
            <a:r>
              <a:rPr lang="nb-NO" dirty="0"/>
              <a:t>Hvordan kommer de fire praksisene til uttrykk?</a:t>
            </a:r>
          </a:p>
          <a:p>
            <a:r>
              <a:rPr lang="nb-NO" dirty="0"/>
              <a:t>Hvilken type samtale inviterer læreren til? </a:t>
            </a:r>
          </a:p>
          <a:p>
            <a:r>
              <a:rPr lang="nb-NO" dirty="0"/>
              <a:t>Hvilke samtaletrekk tar læreren i bruk? Hvilken effekt har bruken av samtaletrekkene? </a:t>
            </a:r>
          </a:p>
          <a:p>
            <a:r>
              <a:rPr lang="nb-NO" dirty="0"/>
              <a:t>Hvilke aspekter ved tallforståelse er tema?</a:t>
            </a:r>
          </a:p>
          <a:p>
            <a:pPr marL="0" indent="0">
              <a:buNone/>
            </a:pPr>
            <a:endParaRPr lang="nb-NO" dirty="0"/>
          </a:p>
          <a:p>
            <a:pPr marL="0" indent="0">
              <a:buNone/>
            </a:pPr>
            <a:endParaRPr lang="nb-NO" dirty="0"/>
          </a:p>
        </p:txBody>
      </p:sp>
    </p:spTree>
    <p:extLst>
      <p:ext uri="{BB962C8B-B14F-4D97-AF65-F5344CB8AC3E}">
        <p14:creationId xmlns:p14="http://schemas.microsoft.com/office/powerpoint/2010/main" val="3010719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Tallforståelse og kjerneelementer</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9" name="Bilde 8" descr="Et bilde som inneholder objekt, klokke, stor, skilt&#10;&#10;Automatisk generert beskrivelse">
            <a:extLst>
              <a:ext uri="{FF2B5EF4-FFF2-40B4-BE49-F238E27FC236}">
                <a16:creationId xmlns:a16="http://schemas.microsoft.com/office/drawing/2014/main" id="{C57666AF-67F7-45E9-9829-FB848FB4DA47}"/>
              </a:ext>
            </a:extLst>
          </p:cNvPr>
          <p:cNvPicPr>
            <a:picLocks noChangeAspect="1"/>
          </p:cNvPicPr>
          <p:nvPr/>
        </p:nvPicPr>
        <p:blipFill>
          <a:blip r:embed="rId4"/>
          <a:stretch>
            <a:fillRect/>
          </a:stretch>
        </p:blipFill>
        <p:spPr>
          <a:xfrm>
            <a:off x="2683843" y="983538"/>
            <a:ext cx="3524250" cy="4013297"/>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a:xfrm>
            <a:off x="625289" y="2001795"/>
            <a:ext cx="8229600" cy="4017079"/>
          </a:xfrm>
        </p:spPr>
        <p:txBody>
          <a:bodyPr/>
          <a:lstStyle/>
          <a:p>
            <a:pPr marL="0" indent="0">
              <a:buNone/>
            </a:pPr>
            <a:r>
              <a:rPr lang="nb-NO" dirty="0"/>
              <a:t>Denne modulen legger spesielt vekt på</a:t>
            </a:r>
          </a:p>
          <a:p>
            <a:pPr lvl="0"/>
            <a:r>
              <a:rPr lang="nb-NO" dirty="0"/>
              <a:t>prinsipper og praksiser i ambisiøs matematikkundervisning</a:t>
            </a:r>
          </a:p>
          <a:p>
            <a:pPr lvl="0"/>
            <a:r>
              <a:rPr lang="nb-NO" dirty="0"/>
              <a:t>å få kjennskap til ulike samtaletyper og samtaletrekk </a:t>
            </a:r>
          </a:p>
          <a:p>
            <a:pPr lvl="0"/>
            <a:r>
              <a:rPr lang="nb-NO" dirty="0"/>
              <a:t>å se praksisene i sammenheng med LK20</a:t>
            </a:r>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Les og drøft artikkel</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40 minutter</a:t>
            </a:r>
          </a:p>
        </p:txBody>
      </p:sp>
    </p:spTree>
    <p:extLst>
      <p:ext uri="{BB962C8B-B14F-4D97-AF65-F5344CB8AC3E}">
        <p14:creationId xmlns:p14="http://schemas.microsoft.com/office/powerpoint/2010/main" val="245410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lstStyle/>
          <a:p>
            <a:r>
              <a:rPr lang="nb-NO" dirty="0"/>
              <a:t>Les og reflekter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5"/>
            <a:ext cx="8229600" cy="4468674"/>
          </a:xfrm>
        </p:spPr>
        <p:txBody>
          <a:bodyPr>
            <a:normAutofit fontScale="92500" lnSpcReduction="10000"/>
          </a:bodyPr>
          <a:lstStyle/>
          <a:p>
            <a:pPr marL="0" indent="0">
              <a:buNone/>
            </a:pPr>
            <a:r>
              <a:rPr lang="nb-NO" dirty="0"/>
              <a:t>Artikkelen </a:t>
            </a:r>
            <a:r>
              <a:rPr lang="nb-NO" i="1" dirty="0"/>
              <a:t>Aspekter ved tallforståelse</a:t>
            </a:r>
            <a:r>
              <a:rPr lang="nb-NO" dirty="0"/>
              <a:t> (Valenta, 2015, revidert 2020) belyser begrepet tallforståelse med utgangspunkt i Trådmodellen.</a:t>
            </a:r>
          </a:p>
          <a:p>
            <a:pPr marL="0" indent="0">
              <a:buNone/>
            </a:pPr>
            <a:r>
              <a:rPr lang="nb-NO" dirty="0"/>
              <a:t> </a:t>
            </a:r>
          </a:p>
          <a:p>
            <a:pPr marL="0" indent="0">
              <a:buNone/>
            </a:pPr>
            <a:r>
              <a:rPr lang="nb-NO" dirty="0"/>
              <a:t>Forslag til arbeidsgang:</a:t>
            </a:r>
          </a:p>
          <a:p>
            <a:pPr marL="0" lvl="0" indent="0">
              <a:buNone/>
            </a:pPr>
            <a:r>
              <a:rPr lang="nb-NO" dirty="0"/>
              <a:t>Fordel lesingen slik at </a:t>
            </a:r>
          </a:p>
          <a:p>
            <a:r>
              <a:rPr lang="nb-NO" dirty="0"/>
              <a:t>alle leser fra begynnelsen og fram til overskriften </a:t>
            </a:r>
            <a:r>
              <a:rPr lang="nb-NO" i="1" dirty="0"/>
              <a:t>Begrepsmessig forståelse</a:t>
            </a:r>
            <a:r>
              <a:rPr lang="nb-NO" dirty="0"/>
              <a:t> side 3 og fra overskriften </a:t>
            </a:r>
            <a:r>
              <a:rPr lang="nb-NO" i="1" dirty="0"/>
              <a:t>Engasjemen</a:t>
            </a:r>
            <a:r>
              <a:rPr lang="nb-NO" dirty="0"/>
              <a:t>t side 9 og ut</a:t>
            </a:r>
          </a:p>
          <a:p>
            <a:r>
              <a:rPr lang="nb-NO" dirty="0"/>
              <a:t>alle leser en eller to av de fire andre komponentene og forbereder seg på å presentere hva komponenten dreier seg om for dem som ikke har lest den</a:t>
            </a:r>
          </a:p>
          <a:p>
            <a:pPr marL="0" lvl="0" indent="0">
              <a:buNone/>
            </a:pPr>
            <a:r>
              <a:rPr lang="nb-NO" dirty="0"/>
              <a:t>Under lesingen merker alle seg noe de synes er spesielt interessant og viktig eller noe de er usikre på om de forstår riktig.</a:t>
            </a:r>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lstStyle/>
          <a:p>
            <a:r>
              <a:rPr lang="nb-NO" dirty="0"/>
              <a:t>Drøft artikkel</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5"/>
            <a:ext cx="8229600" cy="4468674"/>
          </a:xfrm>
        </p:spPr>
        <p:txBody>
          <a:bodyPr>
            <a:normAutofit/>
          </a:bodyPr>
          <a:lstStyle/>
          <a:p>
            <a:pPr marL="0" lvl="0" indent="0">
              <a:buNone/>
            </a:pPr>
            <a:r>
              <a:rPr lang="nb-NO" dirty="0"/>
              <a:t>Gruppen samtaler om det hver og en har merket seg. </a:t>
            </a:r>
          </a:p>
          <a:p>
            <a:r>
              <a:rPr lang="nb-NO" dirty="0"/>
              <a:t>Ta runden slik at alle får anledning til å trekke fram ett moment fra avsnittene </a:t>
            </a:r>
            <a:r>
              <a:rPr lang="nb-NO" i="1" dirty="0"/>
              <a:t>Tallforståelse</a:t>
            </a:r>
            <a:r>
              <a:rPr lang="nb-NO" dirty="0"/>
              <a:t>, </a:t>
            </a:r>
            <a:r>
              <a:rPr lang="nb-NO" i="1" dirty="0"/>
              <a:t>Trådmodellen</a:t>
            </a:r>
            <a:r>
              <a:rPr lang="nb-NO" dirty="0"/>
              <a:t> og </a:t>
            </a:r>
            <a:r>
              <a:rPr lang="nb-NO" i="1" dirty="0"/>
              <a:t>Utvikling av tallforståelse</a:t>
            </a:r>
            <a:r>
              <a:rPr lang="nb-NO" dirty="0"/>
              <a:t>.</a:t>
            </a:r>
          </a:p>
          <a:p>
            <a:r>
              <a:rPr lang="nb-NO" dirty="0"/>
              <a:t>Ta deretter for dere de fem komponentene i samme rekkefølge som i artikkelen. Kommenter og still spørsmål – søk etter en felles forståelse av begrepene.</a:t>
            </a:r>
          </a:p>
          <a:p>
            <a:pPr marL="0" lvl="0" indent="0">
              <a:buNone/>
            </a:pPr>
            <a:r>
              <a:rPr lang="nb-NO" dirty="0"/>
              <a:t>Sammenlikn innholdet i artikkelen med </a:t>
            </a:r>
            <a:r>
              <a:rPr lang="nb-NO" i="1" dirty="0"/>
              <a:t>Kjerneelementer i matematikk - </a:t>
            </a:r>
            <a:r>
              <a:rPr lang="nb-NO" dirty="0"/>
              <a:t>Utdrag fra LK20</a:t>
            </a:r>
          </a:p>
          <a:p>
            <a:endParaRPr lang="nb-NO" dirty="0"/>
          </a:p>
        </p:txBody>
      </p:sp>
    </p:spTree>
    <p:extLst>
      <p:ext uri="{BB962C8B-B14F-4D97-AF65-F5344CB8AC3E}">
        <p14:creationId xmlns:p14="http://schemas.microsoft.com/office/powerpoint/2010/main" val="466894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AD359A9-97F0-45EA-8B28-06267657E506}"/>
              </a:ext>
            </a:extLst>
          </p:cNvPr>
          <p:cNvSpPr>
            <a:spLocks noGrp="1"/>
          </p:cNvSpPr>
          <p:nvPr>
            <p:ph type="title"/>
          </p:nvPr>
        </p:nvSpPr>
        <p:spPr/>
        <p:txBody>
          <a:bodyPr/>
          <a:lstStyle/>
          <a:p>
            <a:r>
              <a:rPr lang="nb-NO" dirty="0"/>
              <a:t>Observere undervisning (film)</a:t>
            </a:r>
          </a:p>
        </p:txBody>
      </p:sp>
      <p:sp>
        <p:nvSpPr>
          <p:cNvPr id="5" name="Plassholder for tekst 4">
            <a:extLst>
              <a:ext uri="{FF2B5EF4-FFF2-40B4-BE49-F238E27FC236}">
                <a16:creationId xmlns:a16="http://schemas.microsoft.com/office/drawing/2014/main" id="{C6853416-5B64-4408-B6C9-31654A34F313}"/>
              </a:ext>
            </a:extLst>
          </p:cNvPr>
          <p:cNvSpPr>
            <a:spLocks noGrp="1"/>
          </p:cNvSpPr>
          <p:nvPr>
            <p:ph type="body" idx="1"/>
          </p:nvPr>
        </p:nvSpPr>
        <p:spPr/>
        <p:txBody>
          <a:bodyPr/>
          <a:lstStyle/>
          <a:p>
            <a:r>
              <a:rPr lang="nb-NO" dirty="0"/>
              <a:t>20 minutter</a:t>
            </a:r>
          </a:p>
        </p:txBody>
      </p:sp>
    </p:spTree>
    <p:extLst>
      <p:ext uri="{BB962C8B-B14F-4D97-AF65-F5344CB8AC3E}">
        <p14:creationId xmlns:p14="http://schemas.microsoft.com/office/powerpoint/2010/main" val="1477598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Se film og drøft</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3763279"/>
          </a:xfrm>
        </p:spPr>
        <p:txBody>
          <a:bodyPr>
            <a:normAutofit/>
          </a:bodyPr>
          <a:lstStyle/>
          <a:p>
            <a:pPr marL="0" indent="0">
              <a:buNone/>
            </a:pPr>
            <a:r>
              <a:rPr lang="nb-NO" dirty="0"/>
              <a:t>Se filmen Fire</a:t>
            </a:r>
            <a:r>
              <a:rPr lang="nb-NO" i="1" dirty="0"/>
              <a:t> kort</a:t>
            </a:r>
            <a:r>
              <a:rPr lang="nb-NO" dirty="0"/>
              <a:t>. </a:t>
            </a:r>
          </a:p>
          <a:p>
            <a:pPr marL="0" indent="0">
              <a:buNone/>
            </a:pPr>
            <a:endParaRPr lang="nb-NO" dirty="0"/>
          </a:p>
          <a:p>
            <a:pPr marL="0" indent="0">
              <a:buNone/>
            </a:pPr>
            <a:r>
              <a:rPr lang="nb-NO" dirty="0"/>
              <a:t>Fordel observasjonene slik at dere får observasjoner knyttet til teorien dere har arbeidet med i denne modulen:</a:t>
            </a:r>
          </a:p>
          <a:p>
            <a:pPr lvl="0"/>
            <a:r>
              <a:rPr lang="nb-NO" dirty="0"/>
              <a:t>Praksiser i ambisiøs matematikkundervisning</a:t>
            </a:r>
          </a:p>
          <a:p>
            <a:pPr lvl="0"/>
            <a:r>
              <a:rPr lang="nb-NO" dirty="0"/>
              <a:t>Samtaletyper og samtaletrekk</a:t>
            </a:r>
          </a:p>
          <a:p>
            <a:pPr lvl="0"/>
            <a:r>
              <a:rPr lang="nb-NO" dirty="0"/>
              <a:t>Aspekter ved tallforståelse</a:t>
            </a:r>
          </a:p>
          <a:p>
            <a:pPr lvl="0"/>
            <a:r>
              <a:rPr lang="nb-NO" dirty="0"/>
              <a:t>Kjerneelementer</a:t>
            </a:r>
          </a:p>
          <a:p>
            <a:pPr marL="0" lvl="0" indent="0">
              <a:buNone/>
            </a:pPr>
            <a:endParaRPr lang="nb-NO" dirty="0"/>
          </a:p>
        </p:txBody>
      </p:sp>
    </p:spTree>
    <p:extLst>
      <p:ext uri="{BB962C8B-B14F-4D97-AF65-F5344CB8AC3E}">
        <p14:creationId xmlns:p14="http://schemas.microsoft.com/office/powerpoint/2010/main" val="18504686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Se filmen </a:t>
            </a:r>
            <a:r>
              <a:rPr lang="nb-NO" i="1" dirty="0"/>
              <a:t>Fire kort</a:t>
            </a:r>
          </a:p>
        </p:txBody>
      </p:sp>
      <p:pic>
        <p:nvPicPr>
          <p:cNvPr id="2" name="Media på Internett 1" title="Problemløsing - Fire kort">
            <a:hlinkClick r:id="" action="ppaction://media"/>
            <a:extLst>
              <a:ext uri="{FF2B5EF4-FFF2-40B4-BE49-F238E27FC236}">
                <a16:creationId xmlns:a16="http://schemas.microsoft.com/office/drawing/2014/main" id="{2CAE94A8-25D7-4292-B7FA-74090F00614E}"/>
              </a:ext>
            </a:extLst>
          </p:cNvPr>
          <p:cNvPicPr>
            <a:picLocks noGrp="1" noRot="1" noChangeAspect="1"/>
          </p:cNvPicPr>
          <p:nvPr>
            <p:ph idx="1"/>
            <a:videoFile r:link="rId1"/>
          </p:nvPr>
        </p:nvPicPr>
        <p:blipFill>
          <a:blip r:embed="rId3"/>
          <a:stretch>
            <a:fillRect/>
          </a:stretch>
        </p:blipFill>
        <p:spPr>
          <a:xfrm>
            <a:off x="1241425" y="2001838"/>
            <a:ext cx="6661150" cy="3763962"/>
          </a:xfrm>
          <a:prstGeom prst="rect">
            <a:avLst/>
          </a:prstGeom>
        </p:spPr>
      </p:pic>
    </p:spTree>
    <p:extLst>
      <p:ext uri="{BB962C8B-B14F-4D97-AF65-F5344CB8AC3E}">
        <p14:creationId xmlns:p14="http://schemas.microsoft.com/office/powerpoint/2010/main" val="1831750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Dele observasjoner</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3763279"/>
          </a:xfrm>
        </p:spPr>
        <p:txBody>
          <a:bodyPr>
            <a:normAutofit/>
          </a:bodyPr>
          <a:lstStyle/>
          <a:p>
            <a:pPr marL="0" indent="0">
              <a:buNone/>
            </a:pPr>
            <a:r>
              <a:rPr lang="nb-NO" dirty="0"/>
              <a:t>Ta runden slik at hver og en får delt observasjonene </a:t>
            </a:r>
            <a:br>
              <a:rPr lang="nb-NO" dirty="0"/>
            </a:br>
            <a:r>
              <a:rPr lang="nb-NO" dirty="0"/>
              <a:t>sine med gruppen. </a:t>
            </a:r>
          </a:p>
          <a:p>
            <a:pPr marL="0" indent="0">
              <a:buNone/>
            </a:pPr>
            <a:endParaRPr lang="nb-NO" dirty="0"/>
          </a:p>
          <a:p>
            <a:pPr marL="0" indent="0">
              <a:buNone/>
            </a:pPr>
            <a:r>
              <a:rPr lang="nb-NO" dirty="0"/>
              <a:t>Har flere merket seg det samme?</a:t>
            </a:r>
          </a:p>
          <a:p>
            <a:pPr marL="0" indent="0">
              <a:buNone/>
            </a:pPr>
            <a:endParaRPr lang="nb-NO" dirty="0"/>
          </a:p>
          <a:p>
            <a:pPr marL="0" indent="0">
              <a:buNone/>
            </a:pPr>
            <a:r>
              <a:rPr lang="nb-NO" dirty="0"/>
              <a:t>Hvordan har læreren lagt til rette for å engasjere elevene?</a:t>
            </a:r>
          </a:p>
          <a:p>
            <a:pPr marL="0" lvl="0" indent="0">
              <a:buNone/>
            </a:pPr>
            <a:endParaRPr lang="nb-NO" dirty="0"/>
          </a:p>
        </p:txBody>
      </p:sp>
    </p:spTree>
    <p:extLst>
      <p:ext uri="{BB962C8B-B14F-4D97-AF65-F5344CB8AC3E}">
        <p14:creationId xmlns:p14="http://schemas.microsoft.com/office/powerpoint/2010/main" val="1586305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MAM-modellen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 klokke, stor, tid&#10;&#10;Automatisk generert beskrivelse">
            <a:extLst>
              <a:ext uri="{FF2B5EF4-FFF2-40B4-BE49-F238E27FC236}">
                <a16:creationId xmlns:a16="http://schemas.microsoft.com/office/drawing/2014/main" id="{0B1FFE8A-7C85-42FA-951D-E9E7B671DAC0}"/>
              </a:ext>
            </a:extLst>
          </p:cNvPr>
          <p:cNvPicPr>
            <a:picLocks noChangeAspect="1"/>
          </p:cNvPicPr>
          <p:nvPr/>
        </p:nvPicPr>
        <p:blipFill>
          <a:blip r:embed="rId4"/>
          <a:stretch>
            <a:fillRect/>
          </a:stretch>
        </p:blipFill>
        <p:spPr>
          <a:xfrm>
            <a:off x="2741075" y="1122100"/>
            <a:ext cx="3202525" cy="3815621"/>
          </a:xfrm>
          <a:prstGeom prst="rect">
            <a:avLst/>
          </a:prstGeom>
        </p:spPr>
      </p:pic>
    </p:spTree>
    <p:extLst>
      <p:ext uri="{BB962C8B-B14F-4D97-AF65-F5344CB8AC3E}">
        <p14:creationId xmlns:p14="http://schemas.microsoft.com/office/powerpoint/2010/main" val="1481309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Komponentene i MAM-modellen</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2682240" cy="3763279"/>
          </a:xfrm>
        </p:spPr>
        <p:txBody>
          <a:bodyPr>
            <a:normAutofit fontScale="92500" lnSpcReduction="10000"/>
          </a:bodyPr>
          <a:lstStyle/>
          <a:p>
            <a:pPr marL="0" indent="0">
              <a:buNone/>
            </a:pPr>
            <a:r>
              <a:rPr lang="nb-NO" dirty="0"/>
              <a:t>De 10 neste modulene bygger videre på oversikten dere har fått gjennom denne første modulen.</a:t>
            </a:r>
          </a:p>
          <a:p>
            <a:pPr marL="0" indent="0">
              <a:buNone/>
            </a:pPr>
            <a:r>
              <a:rPr lang="nb-NO" dirty="0"/>
              <a:t>Arbeidet i hver modul er strukturert rundt de seks komponentene i figuren.</a:t>
            </a:r>
          </a:p>
          <a:p>
            <a:pPr marL="0" lvl="0" indent="0">
              <a:buNone/>
            </a:pPr>
            <a:endParaRPr lang="nb-NO" dirty="0"/>
          </a:p>
        </p:txBody>
      </p:sp>
      <p:pic>
        <p:nvPicPr>
          <p:cNvPr id="3" name="Bilde 2">
            <a:extLst>
              <a:ext uri="{FF2B5EF4-FFF2-40B4-BE49-F238E27FC236}">
                <a16:creationId xmlns:a16="http://schemas.microsoft.com/office/drawing/2014/main" id="{84268513-320F-41F0-85A1-E5C79AF53890}"/>
              </a:ext>
            </a:extLst>
          </p:cNvPr>
          <p:cNvPicPr>
            <a:picLocks noChangeAspect="1"/>
          </p:cNvPicPr>
          <p:nvPr/>
        </p:nvPicPr>
        <p:blipFill>
          <a:blip r:embed="rId2"/>
          <a:stretch>
            <a:fillRect/>
          </a:stretch>
        </p:blipFill>
        <p:spPr>
          <a:xfrm>
            <a:off x="3818380" y="1723434"/>
            <a:ext cx="4372363" cy="4320000"/>
          </a:xfrm>
          <a:prstGeom prst="rect">
            <a:avLst/>
          </a:prstGeom>
        </p:spPr>
      </p:pic>
    </p:spTree>
    <p:extLst>
      <p:ext uri="{BB962C8B-B14F-4D97-AF65-F5344CB8AC3E}">
        <p14:creationId xmlns:p14="http://schemas.microsoft.com/office/powerpoint/2010/main" val="618014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pPr algn="l"/>
            <a:r>
              <a:rPr lang="nb-NO" dirty="0"/>
              <a:t>1. Forberedelse</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5455920" cy="3763279"/>
          </a:xfrm>
        </p:spPr>
        <p:txBody>
          <a:bodyPr>
            <a:normAutofit/>
          </a:bodyPr>
          <a:lstStyle/>
          <a:p>
            <a:pPr marL="0" lvl="0" indent="0">
              <a:buNone/>
            </a:pPr>
            <a:r>
              <a:rPr lang="nb-NO" dirty="0"/>
              <a:t>Observasjon og teori:</a:t>
            </a:r>
          </a:p>
          <a:p>
            <a:pPr marL="0" lvl="0" indent="0">
              <a:buNone/>
            </a:pPr>
            <a:r>
              <a:rPr lang="nb-NO" dirty="0"/>
              <a:t>Deltakerne observerer enten en filmet undervisningssekvens eller en veileder/</a:t>
            </a:r>
            <a:r>
              <a:rPr lang="nb-NO" dirty="0" err="1"/>
              <a:t>lærerutdanner</a:t>
            </a:r>
            <a:r>
              <a:rPr lang="nb-NO" dirty="0"/>
              <a:t> som gjennomfører en aktivitet med elevene.</a:t>
            </a:r>
          </a:p>
          <a:p>
            <a:pPr marL="0" lvl="0" indent="0">
              <a:buNone/>
            </a:pPr>
            <a:endParaRPr lang="nb-NO" dirty="0"/>
          </a:p>
          <a:p>
            <a:pPr marL="0" indent="0">
              <a:buNone/>
            </a:pPr>
            <a:r>
              <a:rPr lang="nb-NO" dirty="0"/>
              <a:t>Deltakerne leser en artikkel med teori knyttet til det aktuelle temaet i syklusen.</a:t>
            </a:r>
            <a:br>
              <a:rPr lang="nb-NO" dirty="0"/>
            </a:br>
            <a:endParaRPr lang="nb-NO" dirty="0"/>
          </a:p>
          <a:p>
            <a:pPr marL="0" lvl="0" indent="0">
              <a:buNone/>
            </a:pPr>
            <a:endParaRPr lang="nb-NO" dirty="0"/>
          </a:p>
          <a:p>
            <a:pPr marL="0" lvl="0" indent="0">
              <a:buNone/>
            </a:pPr>
            <a:endParaRPr lang="nb-NO" dirty="0"/>
          </a:p>
        </p:txBody>
      </p:sp>
      <p:pic>
        <p:nvPicPr>
          <p:cNvPr id="3" name="Bilde 2">
            <a:extLst>
              <a:ext uri="{FF2B5EF4-FFF2-40B4-BE49-F238E27FC236}">
                <a16:creationId xmlns:a16="http://schemas.microsoft.com/office/drawing/2014/main" id="{6A0764E4-5D2E-4960-A464-16215DB39200}"/>
              </a:ext>
            </a:extLst>
          </p:cNvPr>
          <p:cNvPicPr>
            <a:picLocks noChangeAspect="1"/>
          </p:cNvPicPr>
          <p:nvPr/>
        </p:nvPicPr>
        <p:blipFill>
          <a:blip r:embed="rId2"/>
          <a:stretch>
            <a:fillRect/>
          </a:stretch>
        </p:blipFill>
        <p:spPr>
          <a:xfrm>
            <a:off x="6063479" y="413873"/>
            <a:ext cx="2550545" cy="2520000"/>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Håndskrift 7">
                <a:extLst>
                  <a:ext uri="{FF2B5EF4-FFF2-40B4-BE49-F238E27FC236}">
                    <a16:creationId xmlns:a16="http://schemas.microsoft.com/office/drawing/2014/main" id="{9F71AEA8-2767-44CB-8B85-E4DE3507524C}"/>
                  </a:ext>
                </a:extLst>
              </p14:cNvPr>
              <p14:cNvContentPartPr/>
              <p14:nvPr/>
            </p14:nvContentPartPr>
            <p14:xfrm>
              <a:off x="6761671" y="413873"/>
              <a:ext cx="1154160" cy="756720"/>
            </p14:xfrm>
          </p:contentPart>
        </mc:Choice>
        <mc:Fallback xmlns="">
          <p:pic>
            <p:nvPicPr>
              <p:cNvPr id="8" name="Håndskrift 7">
                <a:extLst>
                  <a:ext uri="{FF2B5EF4-FFF2-40B4-BE49-F238E27FC236}">
                    <a16:creationId xmlns:a16="http://schemas.microsoft.com/office/drawing/2014/main" id="{9F71AEA8-2767-44CB-8B85-E4DE3507524C}"/>
                  </a:ext>
                </a:extLst>
              </p:cNvPr>
              <p:cNvPicPr/>
              <p:nvPr/>
            </p:nvPicPr>
            <p:blipFill>
              <a:blip r:embed="rId4"/>
              <a:stretch>
                <a:fillRect/>
              </a:stretch>
            </p:blipFill>
            <p:spPr>
              <a:xfrm>
                <a:off x="6725660" y="377873"/>
                <a:ext cx="1225822" cy="828360"/>
              </a:xfrm>
              <a:prstGeom prst="rect">
                <a:avLst/>
              </a:prstGeom>
            </p:spPr>
          </p:pic>
        </mc:Fallback>
      </mc:AlternateContent>
    </p:spTree>
    <p:extLst>
      <p:ext uri="{BB962C8B-B14F-4D97-AF65-F5344CB8AC3E}">
        <p14:creationId xmlns:p14="http://schemas.microsoft.com/office/powerpoint/2010/main" val="1252653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bli kjent med sentrale elementer i ambisiøs matematikkundervisning</a:t>
            </a:r>
          </a:p>
          <a:p>
            <a:pPr lvl="0"/>
            <a:r>
              <a:rPr lang="nb-NO" dirty="0"/>
              <a:t>etablere felles normer for utvikling av profesjonsfellesskapet</a:t>
            </a:r>
          </a:p>
          <a:p>
            <a:pPr lvl="0"/>
            <a:r>
              <a:rPr lang="nb-NO" dirty="0"/>
              <a:t>få en felles forståelse av hva tallforståelse innebærer</a:t>
            </a:r>
          </a:p>
          <a:p>
            <a:pPr marL="0" indent="0">
              <a:buNone/>
            </a:pPr>
            <a:endParaRPr lang="nb-NO" dirty="0"/>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pPr algn="l"/>
            <a:r>
              <a:rPr lang="nb-NO" dirty="0"/>
              <a:t>2. Diskusjon av teori</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4"/>
            <a:ext cx="5455920" cy="4681393"/>
          </a:xfrm>
        </p:spPr>
        <p:txBody>
          <a:bodyPr>
            <a:normAutofit/>
          </a:bodyPr>
          <a:lstStyle/>
          <a:p>
            <a:pPr marL="0" indent="0">
              <a:buNone/>
            </a:pPr>
            <a:r>
              <a:rPr lang="nb-NO" dirty="0"/>
              <a:t>Diskusjon i grupper/plenum: </a:t>
            </a:r>
            <a:br>
              <a:rPr lang="nb-NO" dirty="0"/>
            </a:br>
            <a:r>
              <a:rPr lang="nb-NO" dirty="0"/>
              <a:t>Veileder/</a:t>
            </a:r>
            <a:r>
              <a:rPr lang="nb-NO" dirty="0" err="1"/>
              <a:t>lærerutdanner</a:t>
            </a:r>
            <a:r>
              <a:rPr lang="nb-NO" dirty="0"/>
              <a:t> leder en diskusjon mellom deltakerne. </a:t>
            </a:r>
          </a:p>
          <a:p>
            <a:pPr marL="0" indent="0">
              <a:buNone/>
            </a:pPr>
            <a:r>
              <a:rPr lang="nb-NO" dirty="0"/>
              <a:t>Hvilke momenter fra punkt 1 kan vi ta med oss inn i planleggingen av undervisningsøkta?</a:t>
            </a:r>
          </a:p>
        </p:txBody>
      </p:sp>
      <p:pic>
        <p:nvPicPr>
          <p:cNvPr id="7" name="Bilde 6">
            <a:extLst>
              <a:ext uri="{FF2B5EF4-FFF2-40B4-BE49-F238E27FC236}">
                <a16:creationId xmlns:a16="http://schemas.microsoft.com/office/drawing/2014/main" id="{C203C3D9-3254-4F3E-8B5D-4F9CB52C2D81}"/>
              </a:ext>
            </a:extLst>
          </p:cNvPr>
          <p:cNvPicPr>
            <a:picLocks noChangeAspect="1"/>
          </p:cNvPicPr>
          <p:nvPr/>
        </p:nvPicPr>
        <p:blipFill>
          <a:blip r:embed="rId2"/>
          <a:stretch>
            <a:fillRect/>
          </a:stretch>
        </p:blipFill>
        <p:spPr>
          <a:xfrm>
            <a:off x="6136255" y="413873"/>
            <a:ext cx="2550545" cy="2520000"/>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Håndskrift 7">
                <a:extLst>
                  <a:ext uri="{FF2B5EF4-FFF2-40B4-BE49-F238E27FC236}">
                    <a16:creationId xmlns:a16="http://schemas.microsoft.com/office/drawing/2014/main" id="{6B6E3E61-880E-4C4B-A4C5-972022CFF441}"/>
                  </a:ext>
                </a:extLst>
              </p14:cNvPr>
              <p14:cNvContentPartPr/>
              <p14:nvPr/>
            </p14:nvContentPartPr>
            <p14:xfrm>
              <a:off x="7532640" y="917153"/>
              <a:ext cx="1154160" cy="756720"/>
            </p14:xfrm>
          </p:contentPart>
        </mc:Choice>
        <mc:Fallback xmlns="">
          <p:pic>
            <p:nvPicPr>
              <p:cNvPr id="8" name="Håndskrift 7">
                <a:extLst>
                  <a:ext uri="{FF2B5EF4-FFF2-40B4-BE49-F238E27FC236}">
                    <a16:creationId xmlns:a16="http://schemas.microsoft.com/office/drawing/2014/main" id="{6B6E3E61-880E-4C4B-A4C5-972022CFF441}"/>
                  </a:ext>
                </a:extLst>
              </p:cNvPr>
              <p:cNvPicPr/>
              <p:nvPr/>
            </p:nvPicPr>
            <p:blipFill>
              <a:blip r:embed="rId4"/>
              <a:stretch>
                <a:fillRect/>
              </a:stretch>
            </p:blipFill>
            <p:spPr>
              <a:xfrm>
                <a:off x="7496629" y="881153"/>
                <a:ext cx="1225822" cy="828360"/>
              </a:xfrm>
              <a:prstGeom prst="rect">
                <a:avLst/>
              </a:prstGeom>
            </p:spPr>
          </p:pic>
        </mc:Fallback>
      </mc:AlternateContent>
    </p:spTree>
    <p:extLst>
      <p:ext uri="{BB962C8B-B14F-4D97-AF65-F5344CB8AC3E}">
        <p14:creationId xmlns:p14="http://schemas.microsoft.com/office/powerpoint/2010/main" val="15103855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pPr algn="l"/>
            <a:r>
              <a:rPr lang="nb-NO" dirty="0"/>
              <a:t>3. Felles planlegging</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4"/>
            <a:ext cx="5455920" cy="4681393"/>
          </a:xfrm>
        </p:spPr>
        <p:txBody>
          <a:bodyPr>
            <a:normAutofit/>
          </a:bodyPr>
          <a:lstStyle/>
          <a:p>
            <a:pPr marL="0" indent="0">
              <a:buNone/>
            </a:pPr>
            <a:r>
              <a:rPr lang="nb-NO" dirty="0"/>
              <a:t>Deltakerne planlegger sammen ei </a:t>
            </a:r>
            <a:r>
              <a:rPr lang="nb-NO" dirty="0" err="1"/>
              <a:t>undervisningsøkt</a:t>
            </a:r>
            <a:r>
              <a:rPr lang="nb-NO" dirty="0"/>
              <a:t> med samme type aktivitet som i punkt 1. </a:t>
            </a:r>
          </a:p>
          <a:p>
            <a:pPr marL="0" indent="0">
              <a:buNone/>
            </a:pPr>
            <a:r>
              <a:rPr lang="nb-NO" dirty="0"/>
              <a:t>Gruppestørrelse 5-10. Veilederne/</a:t>
            </a:r>
            <a:r>
              <a:rPr lang="nb-NO" dirty="0" err="1"/>
              <a:t>lærerutdannerne</a:t>
            </a:r>
            <a:r>
              <a:rPr lang="nb-NO" dirty="0"/>
              <a:t> er aktive deltakere i sin gruppe uten å overta arbeidet for deltakerne. </a:t>
            </a:r>
          </a:p>
          <a:p>
            <a:pPr marL="0" indent="0">
              <a:buNone/>
            </a:pPr>
            <a:r>
              <a:rPr lang="nb-NO" dirty="0"/>
              <a:t>Gruppen lager et felles undervisningsnotat som viser gangen i økta med elevene. </a:t>
            </a:r>
          </a:p>
        </p:txBody>
      </p:sp>
      <p:pic>
        <p:nvPicPr>
          <p:cNvPr id="7" name="Bilde 6">
            <a:extLst>
              <a:ext uri="{FF2B5EF4-FFF2-40B4-BE49-F238E27FC236}">
                <a16:creationId xmlns:a16="http://schemas.microsoft.com/office/drawing/2014/main" id="{C203C3D9-3254-4F3E-8B5D-4F9CB52C2D81}"/>
              </a:ext>
            </a:extLst>
          </p:cNvPr>
          <p:cNvPicPr>
            <a:picLocks noChangeAspect="1"/>
          </p:cNvPicPr>
          <p:nvPr/>
        </p:nvPicPr>
        <p:blipFill>
          <a:blip r:embed="rId2"/>
          <a:stretch>
            <a:fillRect/>
          </a:stretch>
        </p:blipFill>
        <p:spPr>
          <a:xfrm>
            <a:off x="6136255" y="413873"/>
            <a:ext cx="2550545" cy="2520000"/>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Håndskrift 7">
                <a:extLst>
                  <a:ext uri="{FF2B5EF4-FFF2-40B4-BE49-F238E27FC236}">
                    <a16:creationId xmlns:a16="http://schemas.microsoft.com/office/drawing/2014/main" id="{6B6E3E61-880E-4C4B-A4C5-972022CFF441}"/>
                  </a:ext>
                </a:extLst>
              </p14:cNvPr>
              <p14:cNvContentPartPr/>
              <p14:nvPr/>
            </p14:nvContentPartPr>
            <p14:xfrm>
              <a:off x="7644208" y="1584824"/>
              <a:ext cx="1154160" cy="756720"/>
            </p14:xfrm>
          </p:contentPart>
        </mc:Choice>
        <mc:Fallback xmlns="">
          <p:pic>
            <p:nvPicPr>
              <p:cNvPr id="8" name="Håndskrift 7">
                <a:extLst>
                  <a:ext uri="{FF2B5EF4-FFF2-40B4-BE49-F238E27FC236}">
                    <a16:creationId xmlns:a16="http://schemas.microsoft.com/office/drawing/2014/main" id="{6B6E3E61-880E-4C4B-A4C5-972022CFF441}"/>
                  </a:ext>
                </a:extLst>
              </p:cNvPr>
              <p:cNvPicPr/>
              <p:nvPr/>
            </p:nvPicPr>
            <p:blipFill>
              <a:blip r:embed="rId4"/>
              <a:stretch>
                <a:fillRect/>
              </a:stretch>
            </p:blipFill>
            <p:spPr>
              <a:xfrm>
                <a:off x="7608197" y="1548824"/>
                <a:ext cx="1225822" cy="828360"/>
              </a:xfrm>
              <a:prstGeom prst="rect">
                <a:avLst/>
              </a:prstGeom>
            </p:spPr>
          </p:pic>
        </mc:Fallback>
      </mc:AlternateContent>
    </p:spTree>
    <p:extLst>
      <p:ext uri="{BB962C8B-B14F-4D97-AF65-F5344CB8AC3E}">
        <p14:creationId xmlns:p14="http://schemas.microsoft.com/office/powerpoint/2010/main" val="34842381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pPr algn="l"/>
            <a:r>
              <a:rPr lang="nb-NO" dirty="0"/>
              <a:t>4. Øving</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4"/>
            <a:ext cx="5455920" cy="4681393"/>
          </a:xfrm>
        </p:spPr>
        <p:txBody>
          <a:bodyPr>
            <a:normAutofit/>
          </a:bodyPr>
          <a:lstStyle/>
          <a:p>
            <a:pPr marL="0" indent="0">
              <a:buNone/>
            </a:pPr>
            <a:r>
              <a:rPr lang="nb-NO" dirty="0"/>
              <a:t>Deltakerne i planleggingsgruppen øver på aktiviteten. </a:t>
            </a:r>
          </a:p>
          <a:p>
            <a:pPr marL="0" indent="0">
              <a:buNone/>
            </a:pPr>
            <a:r>
              <a:rPr lang="nb-NO" dirty="0"/>
              <a:t>En eller to av deltakerne har rollen som lærer, resten av deltakerne er «elever».</a:t>
            </a:r>
          </a:p>
          <a:p>
            <a:pPr marL="0" indent="0">
              <a:buNone/>
            </a:pPr>
            <a:r>
              <a:rPr lang="nb-NO" dirty="0"/>
              <a:t>Alle deltakerne og veilederen/</a:t>
            </a:r>
            <a:r>
              <a:rPr lang="nb-NO" dirty="0" err="1"/>
              <a:t>lærerutdanneren</a:t>
            </a:r>
            <a:r>
              <a:rPr lang="nb-NO" dirty="0"/>
              <a:t> kan be om Time-Out. Da tar de et kort avbrekk og diskuterer hva de bør gjøre.</a:t>
            </a:r>
          </a:p>
        </p:txBody>
      </p:sp>
      <p:pic>
        <p:nvPicPr>
          <p:cNvPr id="7" name="Bilde 6">
            <a:extLst>
              <a:ext uri="{FF2B5EF4-FFF2-40B4-BE49-F238E27FC236}">
                <a16:creationId xmlns:a16="http://schemas.microsoft.com/office/drawing/2014/main" id="{C203C3D9-3254-4F3E-8B5D-4F9CB52C2D81}"/>
              </a:ext>
            </a:extLst>
          </p:cNvPr>
          <p:cNvPicPr>
            <a:picLocks noChangeAspect="1"/>
          </p:cNvPicPr>
          <p:nvPr/>
        </p:nvPicPr>
        <p:blipFill>
          <a:blip r:embed="rId2"/>
          <a:stretch>
            <a:fillRect/>
          </a:stretch>
        </p:blipFill>
        <p:spPr>
          <a:xfrm>
            <a:off x="6136255" y="413873"/>
            <a:ext cx="2550545" cy="2520000"/>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Håndskrift 7">
                <a:extLst>
                  <a:ext uri="{FF2B5EF4-FFF2-40B4-BE49-F238E27FC236}">
                    <a16:creationId xmlns:a16="http://schemas.microsoft.com/office/drawing/2014/main" id="{6B6E3E61-880E-4C4B-A4C5-972022CFF441}"/>
                  </a:ext>
                </a:extLst>
              </p14:cNvPr>
              <p14:cNvContentPartPr/>
              <p14:nvPr/>
            </p14:nvContentPartPr>
            <p14:xfrm>
              <a:off x="6834447" y="2100494"/>
              <a:ext cx="1154160" cy="756720"/>
            </p14:xfrm>
          </p:contentPart>
        </mc:Choice>
        <mc:Fallback xmlns="">
          <p:pic>
            <p:nvPicPr>
              <p:cNvPr id="8" name="Håndskrift 7">
                <a:extLst>
                  <a:ext uri="{FF2B5EF4-FFF2-40B4-BE49-F238E27FC236}">
                    <a16:creationId xmlns:a16="http://schemas.microsoft.com/office/drawing/2014/main" id="{6B6E3E61-880E-4C4B-A4C5-972022CFF441}"/>
                  </a:ext>
                </a:extLst>
              </p:cNvPr>
              <p:cNvPicPr/>
              <p:nvPr/>
            </p:nvPicPr>
            <p:blipFill>
              <a:blip r:embed="rId4"/>
              <a:stretch>
                <a:fillRect/>
              </a:stretch>
            </p:blipFill>
            <p:spPr>
              <a:xfrm>
                <a:off x="6798436" y="2064494"/>
                <a:ext cx="1225822" cy="828360"/>
              </a:xfrm>
              <a:prstGeom prst="rect">
                <a:avLst/>
              </a:prstGeom>
            </p:spPr>
          </p:pic>
        </mc:Fallback>
      </mc:AlternateContent>
    </p:spTree>
    <p:extLst>
      <p:ext uri="{BB962C8B-B14F-4D97-AF65-F5344CB8AC3E}">
        <p14:creationId xmlns:p14="http://schemas.microsoft.com/office/powerpoint/2010/main" val="1516162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pPr algn="l"/>
            <a:r>
              <a:rPr lang="nb-NO" dirty="0"/>
              <a:t>5. Utprøving med elever</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5455920" cy="3763279"/>
          </a:xfrm>
        </p:spPr>
        <p:txBody>
          <a:bodyPr>
            <a:normAutofit/>
          </a:bodyPr>
          <a:lstStyle/>
          <a:p>
            <a:pPr marL="0" lvl="0" indent="0">
              <a:buNone/>
            </a:pPr>
            <a:r>
              <a:rPr lang="nb-NO" dirty="0"/>
              <a:t>Aktiviteten blir prøvd ut med en elevgruppe. Time-Out kan brukes også under utprøvingen.  </a:t>
            </a:r>
          </a:p>
          <a:p>
            <a:pPr marL="0" lvl="0" indent="0">
              <a:buNone/>
            </a:pPr>
            <a:endParaRPr lang="nb-NO" dirty="0"/>
          </a:p>
        </p:txBody>
      </p:sp>
      <p:pic>
        <p:nvPicPr>
          <p:cNvPr id="7" name="Bilde 6">
            <a:extLst>
              <a:ext uri="{FF2B5EF4-FFF2-40B4-BE49-F238E27FC236}">
                <a16:creationId xmlns:a16="http://schemas.microsoft.com/office/drawing/2014/main" id="{1CCBB8FE-C8C3-4425-BD87-84AEF1084011}"/>
              </a:ext>
            </a:extLst>
          </p:cNvPr>
          <p:cNvPicPr>
            <a:picLocks noChangeAspect="1"/>
          </p:cNvPicPr>
          <p:nvPr/>
        </p:nvPicPr>
        <p:blipFill>
          <a:blip r:embed="rId2"/>
          <a:stretch>
            <a:fillRect/>
          </a:stretch>
        </p:blipFill>
        <p:spPr>
          <a:xfrm>
            <a:off x="6136255" y="413873"/>
            <a:ext cx="2550545" cy="2520000"/>
          </a:xfrm>
          <a:prstGeom prst="rect">
            <a:avLst/>
          </a:prstGeom>
        </p:spPr>
      </p:pic>
      <mc:AlternateContent xmlns:mc="http://schemas.openxmlformats.org/markup-compatibility/2006" xmlns:p14="http://schemas.microsoft.com/office/powerpoint/2010/main">
        <mc:Choice Requires="p14">
          <p:contentPart p14:bwMode="auto" r:id="rId3">
            <p14:nvContentPartPr>
              <p14:cNvPr id="8" name="Håndskrift 7">
                <a:extLst>
                  <a:ext uri="{FF2B5EF4-FFF2-40B4-BE49-F238E27FC236}">
                    <a16:creationId xmlns:a16="http://schemas.microsoft.com/office/drawing/2014/main" id="{667AA6D9-4B34-403F-BFAC-A1E08FE36C91}"/>
                  </a:ext>
                </a:extLst>
              </p14:cNvPr>
              <p14:cNvContentPartPr/>
              <p14:nvPr/>
            </p14:nvContentPartPr>
            <p14:xfrm>
              <a:off x="6008507" y="1673873"/>
              <a:ext cx="1275272" cy="797760"/>
            </p14:xfrm>
          </p:contentPart>
        </mc:Choice>
        <mc:Fallback xmlns="">
          <p:pic>
            <p:nvPicPr>
              <p:cNvPr id="8" name="Håndskrift 7">
                <a:extLst>
                  <a:ext uri="{FF2B5EF4-FFF2-40B4-BE49-F238E27FC236}">
                    <a16:creationId xmlns:a16="http://schemas.microsoft.com/office/drawing/2014/main" id="{667AA6D9-4B34-403F-BFAC-A1E08FE36C91}"/>
                  </a:ext>
                </a:extLst>
              </p:cNvPr>
              <p:cNvPicPr/>
              <p:nvPr/>
            </p:nvPicPr>
            <p:blipFill>
              <a:blip r:embed="rId4"/>
              <a:stretch>
                <a:fillRect/>
              </a:stretch>
            </p:blipFill>
            <p:spPr>
              <a:xfrm>
                <a:off x="5972513" y="1637873"/>
                <a:ext cx="1346900" cy="869400"/>
              </a:xfrm>
              <a:prstGeom prst="rect">
                <a:avLst/>
              </a:prstGeom>
            </p:spPr>
          </p:pic>
        </mc:Fallback>
      </mc:AlternateContent>
    </p:spTree>
    <p:extLst>
      <p:ext uri="{BB962C8B-B14F-4D97-AF65-F5344CB8AC3E}">
        <p14:creationId xmlns:p14="http://schemas.microsoft.com/office/powerpoint/2010/main" val="2462616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pPr algn="l"/>
            <a:r>
              <a:rPr lang="nb-NO" dirty="0"/>
              <a:t>6. Vurdering/refleksjon</a:t>
            </a:r>
            <a:endParaRPr lang="nb-NO" i="1" dirty="0"/>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5455920" cy="3763279"/>
          </a:xfrm>
        </p:spPr>
        <p:txBody>
          <a:bodyPr>
            <a:normAutofit/>
          </a:bodyPr>
          <a:lstStyle/>
          <a:p>
            <a:pPr marL="0" indent="0">
              <a:buNone/>
            </a:pPr>
            <a:r>
              <a:rPr lang="nb-NO" dirty="0"/>
              <a:t>Diskusjon om utprøvingen i gruppen. </a:t>
            </a:r>
          </a:p>
          <a:p>
            <a:pPr marL="0" indent="0">
              <a:buNone/>
            </a:pPr>
            <a:r>
              <a:rPr lang="nb-NO" dirty="0"/>
              <a:t>Både deltakere, veilederen/</a:t>
            </a:r>
            <a:r>
              <a:rPr lang="nb-NO" dirty="0" err="1"/>
              <a:t>lærerutdanneren</a:t>
            </a:r>
            <a:r>
              <a:rPr lang="nb-NO" dirty="0"/>
              <a:t> deltar. </a:t>
            </a:r>
          </a:p>
          <a:p>
            <a:pPr marL="457200" lvl="0" indent="-457200">
              <a:buFont typeface="+mj-lt"/>
              <a:buAutoNum type="arabicPeriod" startAt="6"/>
            </a:pPr>
            <a:endParaRPr lang="nb-NO" dirty="0"/>
          </a:p>
          <a:p>
            <a:pPr marL="0" lvl="0" indent="0">
              <a:buNone/>
            </a:pPr>
            <a:endParaRPr lang="nb-NO" dirty="0"/>
          </a:p>
        </p:txBody>
      </p:sp>
      <p:pic>
        <p:nvPicPr>
          <p:cNvPr id="8" name="Bilde 7">
            <a:extLst>
              <a:ext uri="{FF2B5EF4-FFF2-40B4-BE49-F238E27FC236}">
                <a16:creationId xmlns:a16="http://schemas.microsoft.com/office/drawing/2014/main" id="{DCA9D806-64CA-449E-B194-CF77E8E89A7B}"/>
              </a:ext>
            </a:extLst>
          </p:cNvPr>
          <p:cNvPicPr>
            <a:picLocks noChangeAspect="1"/>
          </p:cNvPicPr>
          <p:nvPr/>
        </p:nvPicPr>
        <p:blipFill>
          <a:blip r:embed="rId2"/>
          <a:stretch>
            <a:fillRect/>
          </a:stretch>
        </p:blipFill>
        <p:spPr>
          <a:xfrm>
            <a:off x="6042125" y="366808"/>
            <a:ext cx="2550545" cy="2520000"/>
          </a:xfrm>
          <a:prstGeom prst="rect">
            <a:avLst/>
          </a:prstGeom>
        </p:spPr>
      </p:pic>
      <mc:AlternateContent xmlns:mc="http://schemas.openxmlformats.org/markup-compatibility/2006" xmlns:p14="http://schemas.microsoft.com/office/powerpoint/2010/main">
        <mc:Choice Requires="p14">
          <p:contentPart p14:bwMode="auto" r:id="rId3">
            <p14:nvContentPartPr>
              <p14:cNvPr id="9" name="Håndskrift 8">
                <a:extLst>
                  <a:ext uri="{FF2B5EF4-FFF2-40B4-BE49-F238E27FC236}">
                    <a16:creationId xmlns:a16="http://schemas.microsoft.com/office/drawing/2014/main" id="{F964F2B7-84D9-4597-9067-7E957B14D278}"/>
                  </a:ext>
                </a:extLst>
              </p14:cNvPr>
              <p14:cNvContentPartPr/>
              <p14:nvPr/>
            </p14:nvContentPartPr>
            <p14:xfrm>
              <a:off x="5856194" y="917152"/>
              <a:ext cx="1259724" cy="770453"/>
            </p14:xfrm>
          </p:contentPart>
        </mc:Choice>
        <mc:Fallback xmlns="">
          <p:pic>
            <p:nvPicPr>
              <p:cNvPr id="9" name="Håndskrift 8">
                <a:extLst>
                  <a:ext uri="{FF2B5EF4-FFF2-40B4-BE49-F238E27FC236}">
                    <a16:creationId xmlns:a16="http://schemas.microsoft.com/office/drawing/2014/main" id="{F964F2B7-84D9-4597-9067-7E957B14D278}"/>
                  </a:ext>
                </a:extLst>
              </p:cNvPr>
              <p:cNvPicPr/>
              <p:nvPr/>
            </p:nvPicPr>
            <p:blipFill>
              <a:blip r:embed="rId4"/>
              <a:stretch>
                <a:fillRect/>
              </a:stretch>
            </p:blipFill>
            <p:spPr>
              <a:xfrm>
                <a:off x="5820192" y="881150"/>
                <a:ext cx="1331369" cy="842098"/>
              </a:xfrm>
              <a:prstGeom prst="rect">
                <a:avLst/>
              </a:prstGeom>
            </p:spPr>
          </p:pic>
        </mc:Fallback>
      </mc:AlternateContent>
    </p:spTree>
    <p:extLst>
      <p:ext uri="{BB962C8B-B14F-4D97-AF65-F5344CB8AC3E}">
        <p14:creationId xmlns:p14="http://schemas.microsoft.com/office/powerpoint/2010/main" val="2031895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1" y="1263782"/>
            <a:ext cx="9144000"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4087765" y="3244334"/>
            <a:ext cx="4082464" cy="553998"/>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2 Kommunikasjon</a:t>
            </a:r>
            <a:endParaRPr lang="nb-NO" sz="3000" dirty="0">
              <a:solidFill>
                <a:schemeClr val="bg1"/>
              </a:solidFill>
            </a:endParaRPr>
          </a:p>
        </p:txBody>
      </p:sp>
    </p:spTree>
    <p:extLst>
      <p:ext uri="{BB962C8B-B14F-4D97-AF65-F5344CB8AC3E}">
        <p14:creationId xmlns:p14="http://schemas.microsoft.com/office/powerpoint/2010/main" val="1576276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9290542-AC8A-47C7-BA83-6ACC67116B4E}"/>
              </a:ext>
            </a:extLst>
          </p:cNvPr>
          <p:cNvSpPr>
            <a:spLocks noGrp="1"/>
          </p:cNvSpPr>
          <p:nvPr>
            <p:ph type="title"/>
          </p:nvPr>
        </p:nvSpPr>
        <p:spPr/>
        <p:txBody>
          <a:bodyPr/>
          <a:lstStyle/>
          <a:p>
            <a:r>
              <a:rPr lang="nb-NO" dirty="0"/>
              <a:t>Tidsplan for hele modulen</a:t>
            </a:r>
          </a:p>
        </p:txBody>
      </p:sp>
      <p:graphicFrame>
        <p:nvGraphicFramePr>
          <p:cNvPr id="4" name="Tabell 4">
            <a:extLst>
              <a:ext uri="{FF2B5EF4-FFF2-40B4-BE49-F238E27FC236}">
                <a16:creationId xmlns:a16="http://schemas.microsoft.com/office/drawing/2014/main" id="{888810AE-20B1-4C53-889C-D6461917A27C}"/>
              </a:ext>
            </a:extLst>
          </p:cNvPr>
          <p:cNvGraphicFramePr>
            <a:graphicFrameLocks noGrp="1"/>
          </p:cNvGraphicFramePr>
          <p:nvPr>
            <p:ph idx="1"/>
            <p:extLst>
              <p:ext uri="{D42A27DB-BD31-4B8C-83A1-F6EECF244321}">
                <p14:modId xmlns:p14="http://schemas.microsoft.com/office/powerpoint/2010/main" val="1666908194"/>
              </p:ext>
            </p:extLst>
          </p:nvPr>
        </p:nvGraphicFramePr>
        <p:xfrm>
          <a:off x="457200" y="2097633"/>
          <a:ext cx="8229600" cy="2809697"/>
        </p:xfrm>
        <a:graphic>
          <a:graphicData uri="http://schemas.openxmlformats.org/drawingml/2006/table">
            <a:tbl>
              <a:tblPr firstRow="1" bandRow="1">
                <a:tableStyleId>{00A15C55-8517-42AA-B614-E9B94910E393}</a:tableStyleId>
              </a:tblPr>
              <a:tblGrid>
                <a:gridCol w="6126480">
                  <a:extLst>
                    <a:ext uri="{9D8B030D-6E8A-4147-A177-3AD203B41FA5}">
                      <a16:colId xmlns:a16="http://schemas.microsoft.com/office/drawing/2014/main" val="2033864901"/>
                    </a:ext>
                  </a:extLst>
                </a:gridCol>
                <a:gridCol w="2103120">
                  <a:extLst>
                    <a:ext uri="{9D8B030D-6E8A-4147-A177-3AD203B41FA5}">
                      <a16:colId xmlns:a16="http://schemas.microsoft.com/office/drawing/2014/main" val="2260144322"/>
                    </a:ext>
                  </a:extLst>
                </a:gridCol>
              </a:tblGrid>
              <a:tr h="523647">
                <a:tc>
                  <a:txBody>
                    <a:bodyPr/>
                    <a:lstStyle/>
                    <a:p>
                      <a:r>
                        <a:rPr lang="nb-NO" sz="2400" dirty="0"/>
                        <a:t>Aktivitet</a:t>
                      </a:r>
                    </a:p>
                  </a:txBody>
                  <a:tcPr/>
                </a:tc>
                <a:tc>
                  <a:txBody>
                    <a:bodyPr/>
                    <a:lstStyle/>
                    <a:p>
                      <a:r>
                        <a:rPr lang="nb-NO" sz="2400" dirty="0"/>
                        <a:t>Tid</a:t>
                      </a:r>
                    </a:p>
                  </a:txBody>
                  <a:tcPr/>
                </a:tc>
                <a:extLst>
                  <a:ext uri="{0D108BD9-81ED-4DB2-BD59-A6C34878D82A}">
                    <a16:rowId xmlns:a16="http://schemas.microsoft.com/office/drawing/2014/main" val="55011047"/>
                  </a:ext>
                </a:extLst>
              </a:tr>
              <a:tr h="370840">
                <a:tc>
                  <a:txBody>
                    <a:bodyPr/>
                    <a:lstStyle/>
                    <a:p>
                      <a:pPr marL="0" marR="0" lvl="0" indent="0" algn="l" rtl="0">
                        <a:spcBef>
                          <a:spcPts val="0"/>
                        </a:spcBef>
                        <a:spcAft>
                          <a:spcPts val="0"/>
                        </a:spcAft>
                        <a:buNone/>
                      </a:pPr>
                      <a:r>
                        <a:rPr lang="nb-NO" sz="2400" kern="1200" dirty="0">
                          <a:solidFill>
                            <a:schemeClr val="dk1"/>
                          </a:solidFill>
                          <a:effectLst/>
                          <a:latin typeface="+mn-lt"/>
                          <a:ea typeface="+mn-ea"/>
                          <a:cs typeface="+mn-cs"/>
                        </a:rPr>
                        <a:t>Praksiser i </a:t>
                      </a:r>
                      <a:r>
                        <a:rPr lang="nb-NO" sz="2400" kern="1200" dirty="0">
                          <a:solidFill>
                            <a:schemeClr val="dk1"/>
                          </a:solidFill>
                          <a:latin typeface="+mn-lt"/>
                          <a:ea typeface="+mn-ea"/>
                          <a:cs typeface="+mn-cs"/>
                        </a:rPr>
                        <a:t>ambisiøs</a:t>
                      </a:r>
                      <a:r>
                        <a:rPr lang="nb-NO" sz="2400" kern="1200" dirty="0">
                          <a:solidFill>
                            <a:schemeClr val="dk1"/>
                          </a:solidFill>
                          <a:effectLst/>
                          <a:latin typeface="+mn-lt"/>
                          <a:ea typeface="+mn-ea"/>
                          <a:cs typeface="+mn-cs"/>
                        </a:rPr>
                        <a:t> matematikkundervisning</a:t>
                      </a:r>
                      <a:endParaRPr sz="2400" dirty="0"/>
                    </a:p>
                  </a:txBody>
                  <a:tcPr marL="91450" marR="91450" marT="45725" marB="45725"/>
                </a:tc>
                <a:tc>
                  <a:txBody>
                    <a:bodyPr/>
                    <a:lstStyle/>
                    <a:p>
                      <a:pPr marL="0" marR="0" lvl="0" indent="0" algn="l" rtl="0">
                        <a:spcBef>
                          <a:spcPts val="0"/>
                        </a:spcBef>
                        <a:spcAft>
                          <a:spcPts val="0"/>
                        </a:spcAft>
                        <a:buNone/>
                      </a:pPr>
                      <a:r>
                        <a:rPr lang="nb-NO" sz="2400" baseline="0" dirty="0"/>
                        <a:t>60 </a:t>
                      </a:r>
                      <a:r>
                        <a:rPr lang="no-NO" sz="2400" dirty="0"/>
                        <a:t>minutter</a:t>
                      </a:r>
                      <a:endParaRPr sz="2400" dirty="0"/>
                    </a:p>
                  </a:txBody>
                  <a:tcPr marL="91450" marR="91450" marT="45725" marB="45725"/>
                </a:tc>
                <a:extLst>
                  <a:ext uri="{0D108BD9-81ED-4DB2-BD59-A6C34878D82A}">
                    <a16:rowId xmlns:a16="http://schemas.microsoft.com/office/drawing/2014/main" val="2259771622"/>
                  </a:ext>
                </a:extLst>
              </a:tr>
              <a:tr h="370840">
                <a:tc>
                  <a:txBody>
                    <a:bodyPr/>
                    <a:lstStyle/>
                    <a:p>
                      <a:pPr marL="0" marR="0" lvl="0" indent="0" algn="l" rtl="0">
                        <a:spcBef>
                          <a:spcPts val="0"/>
                        </a:spcBef>
                        <a:spcAft>
                          <a:spcPts val="0"/>
                        </a:spcAft>
                        <a:buNone/>
                      </a:pPr>
                      <a:r>
                        <a:rPr lang="nb-NO" sz="2400" dirty="0"/>
                        <a:t>Samtale og samtaletrekk</a:t>
                      </a:r>
                      <a:endParaRPr dirty="0"/>
                    </a:p>
                  </a:txBody>
                  <a:tcPr marL="91450" marR="91450" marT="45725" marB="45725"/>
                </a:tc>
                <a:tc>
                  <a:txBody>
                    <a:bodyPr/>
                    <a:lstStyle/>
                    <a:p>
                      <a:pPr marL="0" marR="0" lvl="0" indent="0" algn="l" rtl="0">
                        <a:spcBef>
                          <a:spcPts val="0"/>
                        </a:spcBef>
                        <a:spcAft>
                          <a:spcPts val="0"/>
                        </a:spcAft>
                        <a:buNone/>
                      </a:pPr>
                      <a:r>
                        <a:rPr lang="nb-NO" sz="2400" dirty="0"/>
                        <a:t>45 </a:t>
                      </a:r>
                      <a:r>
                        <a:rPr lang="no-NO" sz="2400" dirty="0"/>
                        <a:t>minutter</a:t>
                      </a:r>
                      <a:endParaRPr sz="2400" dirty="0"/>
                    </a:p>
                  </a:txBody>
                  <a:tcPr marL="91450" marR="91450" marT="45725" marB="45725"/>
                </a:tc>
                <a:extLst>
                  <a:ext uri="{0D108BD9-81ED-4DB2-BD59-A6C34878D82A}">
                    <a16:rowId xmlns:a16="http://schemas.microsoft.com/office/drawing/2014/main" val="477297595"/>
                  </a:ext>
                </a:extLst>
              </a:tr>
              <a:tr h="370840">
                <a:tc>
                  <a:txBody>
                    <a:bodyPr/>
                    <a:lstStyle/>
                    <a:p>
                      <a:pPr marL="0" marR="0" lvl="0" indent="0" algn="l" rtl="0">
                        <a:spcBef>
                          <a:spcPts val="0"/>
                        </a:spcBef>
                        <a:spcAft>
                          <a:spcPts val="0"/>
                        </a:spcAft>
                        <a:buNone/>
                      </a:pPr>
                      <a:r>
                        <a:rPr lang="nb-NO" sz="2400" u="none" strike="noStrike" cap="none" dirty="0">
                          <a:sym typeface="Arial"/>
                        </a:rPr>
                        <a:t>Tallforståelse og kjerneelementer</a:t>
                      </a:r>
                      <a:endParaRPr sz="2400" b="0" i="0" u="none" strike="noStrike" cap="none" dirty="0">
                        <a:solidFill>
                          <a:schemeClr val="dk1"/>
                        </a:solidFill>
                        <a:latin typeface="Calibri"/>
                        <a:ea typeface="Calibri"/>
                        <a:cs typeface="Calibri"/>
                        <a:sym typeface="Arial"/>
                      </a:endParaRPr>
                    </a:p>
                  </a:txBody>
                  <a:tcPr marL="91450" marR="91450" marT="45725" marB="45725"/>
                </a:tc>
                <a:tc>
                  <a:txBody>
                    <a:bodyPr/>
                    <a:lstStyle/>
                    <a:p>
                      <a:pPr marL="0" marR="0" lvl="0" indent="0" algn="l" rtl="0">
                        <a:spcBef>
                          <a:spcPts val="0"/>
                        </a:spcBef>
                        <a:spcAft>
                          <a:spcPts val="0"/>
                        </a:spcAft>
                        <a:buNone/>
                      </a:pPr>
                      <a:r>
                        <a:rPr lang="nb-NO" sz="2400" dirty="0"/>
                        <a:t>60 minutter</a:t>
                      </a:r>
                      <a:endParaRPr sz="2400" dirty="0"/>
                    </a:p>
                  </a:txBody>
                  <a:tcPr marL="91450" marR="91450" marT="45725" marB="45725"/>
                </a:tc>
                <a:extLst>
                  <a:ext uri="{0D108BD9-81ED-4DB2-BD59-A6C34878D82A}">
                    <a16:rowId xmlns:a16="http://schemas.microsoft.com/office/drawing/2014/main" val="1605683577"/>
                  </a:ext>
                </a:extLst>
              </a:tr>
              <a:tr h="370840">
                <a:tc>
                  <a:txBody>
                    <a:bodyPr/>
                    <a:lstStyle/>
                    <a:p>
                      <a:pPr marL="0" marR="0" lvl="0" indent="0" algn="l" rtl="0">
                        <a:spcBef>
                          <a:spcPts val="0"/>
                        </a:spcBef>
                        <a:spcAft>
                          <a:spcPts val="0"/>
                        </a:spcAft>
                        <a:buNone/>
                      </a:pPr>
                      <a:r>
                        <a:rPr lang="nb-NO" sz="2400" dirty="0"/>
                        <a:t>MAM-modulen</a:t>
                      </a:r>
                      <a:endParaRPr sz="2400" dirty="0"/>
                    </a:p>
                  </a:txBody>
                  <a:tcPr marL="91450" marR="91450" marT="45725" marB="45725"/>
                </a:tc>
                <a:tc>
                  <a:txBody>
                    <a:bodyPr/>
                    <a:lstStyle/>
                    <a:p>
                      <a:pPr marL="0" marR="0" lvl="0" indent="0" algn="l" rtl="0">
                        <a:spcBef>
                          <a:spcPts val="0"/>
                        </a:spcBef>
                        <a:spcAft>
                          <a:spcPts val="0"/>
                        </a:spcAft>
                        <a:buNone/>
                      </a:pPr>
                      <a:r>
                        <a:rPr lang="nb-NO" sz="2400" dirty="0"/>
                        <a:t>15 minutter</a:t>
                      </a:r>
                      <a:endParaRPr sz="2400" dirty="0"/>
                    </a:p>
                  </a:txBody>
                  <a:tcPr marL="91450" marR="91450" marT="45725" marB="45725"/>
                </a:tc>
                <a:extLst>
                  <a:ext uri="{0D108BD9-81ED-4DB2-BD59-A6C34878D82A}">
                    <a16:rowId xmlns:a16="http://schemas.microsoft.com/office/drawing/2014/main" val="859052443"/>
                  </a:ext>
                </a:extLst>
              </a:tr>
              <a:tr h="370840">
                <a:tc>
                  <a:txBody>
                    <a:bodyPr/>
                    <a:lstStyle/>
                    <a:p>
                      <a:pPr marL="0" marR="0" lvl="0" indent="0" algn="l" rtl="0">
                        <a:spcBef>
                          <a:spcPts val="0"/>
                        </a:spcBef>
                        <a:spcAft>
                          <a:spcPts val="0"/>
                        </a:spcAft>
                        <a:buNone/>
                      </a:pPr>
                      <a:r>
                        <a:rPr lang="nb-NO" sz="2400" dirty="0"/>
                        <a:t>Total tidsbruk</a:t>
                      </a:r>
                      <a:endParaRPr dirty="0"/>
                    </a:p>
                  </a:txBody>
                  <a:tcPr marL="91450" marR="91450" marT="45725" marB="45725"/>
                </a:tc>
                <a:tc>
                  <a:txBody>
                    <a:bodyPr/>
                    <a:lstStyle/>
                    <a:p>
                      <a:pPr marL="0" marR="0" lvl="0" indent="0" algn="l" rtl="0">
                        <a:spcBef>
                          <a:spcPts val="0"/>
                        </a:spcBef>
                        <a:spcAft>
                          <a:spcPts val="0"/>
                        </a:spcAft>
                        <a:buNone/>
                      </a:pPr>
                      <a:r>
                        <a:rPr lang="nb-NO" sz="2400" dirty="0"/>
                        <a:t>180</a:t>
                      </a:r>
                      <a:r>
                        <a:rPr lang="no-NO" sz="2400" dirty="0"/>
                        <a:t> minutter</a:t>
                      </a:r>
                      <a:endParaRPr sz="2400" dirty="0"/>
                    </a:p>
                  </a:txBody>
                  <a:tcPr marL="91450" marR="91450" marT="45725" marB="45725"/>
                </a:tc>
                <a:extLst>
                  <a:ext uri="{0D108BD9-81ED-4DB2-BD59-A6C34878D82A}">
                    <a16:rowId xmlns:a16="http://schemas.microsoft.com/office/drawing/2014/main" val="4281034671"/>
                  </a:ext>
                </a:extLst>
              </a:tr>
            </a:tbl>
          </a:graphicData>
        </a:graphic>
      </p:graphicFrame>
    </p:spTree>
    <p:extLst>
      <p:ext uri="{BB962C8B-B14F-4D97-AF65-F5344CB8AC3E}">
        <p14:creationId xmlns:p14="http://schemas.microsoft.com/office/powerpoint/2010/main" val="1079047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Praksiser i ambisiøs matematikkundervisning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 klokke, stor, skilt&#10;&#10;Automatisk generert beskrivelse">
            <a:extLst>
              <a:ext uri="{FF2B5EF4-FFF2-40B4-BE49-F238E27FC236}">
                <a16:creationId xmlns:a16="http://schemas.microsoft.com/office/drawing/2014/main" id="{3C14C86E-9F6C-49AA-83E3-3B6B7D148F08}"/>
              </a:ext>
            </a:extLst>
          </p:cNvPr>
          <p:cNvPicPr>
            <a:picLocks noChangeAspect="1"/>
          </p:cNvPicPr>
          <p:nvPr/>
        </p:nvPicPr>
        <p:blipFill>
          <a:blip r:embed="rId4"/>
          <a:stretch>
            <a:fillRect/>
          </a:stretch>
        </p:blipFill>
        <p:spPr>
          <a:xfrm>
            <a:off x="2683843" y="983538"/>
            <a:ext cx="3524250" cy="4013297"/>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lnSpcReduction="10000"/>
          </a:bodyPr>
          <a:lstStyle/>
          <a:p>
            <a:pPr marL="0" indent="0">
              <a:buNone/>
            </a:pPr>
            <a:r>
              <a:rPr lang="nb-NO" dirty="0"/>
              <a:t>Individuelt (30 minutter).</a:t>
            </a:r>
          </a:p>
          <a:p>
            <a:pPr marL="0" indent="0">
              <a:buNone/>
            </a:pPr>
            <a:r>
              <a:rPr lang="nb-NO" dirty="0"/>
              <a:t>Les artikkelen </a:t>
            </a:r>
            <a:r>
              <a:rPr lang="nb-NO" i="1" dirty="0"/>
              <a:t>Praksiser i ambisiøs matematikkundervisning.</a:t>
            </a:r>
            <a:endParaRPr lang="nb-NO" dirty="0"/>
          </a:p>
          <a:p>
            <a:pPr lvl="0"/>
            <a:r>
              <a:rPr lang="nb-NO" dirty="0"/>
              <a:t>Hvilke praksiser mener du allerede er, helt eller delvis, en del av din egen undervisning? </a:t>
            </a:r>
            <a:br>
              <a:rPr lang="nb-NO" dirty="0"/>
            </a:br>
            <a:r>
              <a:rPr lang="nb-NO" dirty="0"/>
              <a:t>Noter noen stikkord som viser hvordan praksisen kommer til uttrykk i din undervisning.</a:t>
            </a:r>
          </a:p>
          <a:p>
            <a:pPr lvl="0"/>
            <a:r>
              <a:rPr lang="nb-NO" dirty="0"/>
              <a:t>Hvilke praksiser tenker du er mest krevende å ta i bruk?</a:t>
            </a:r>
            <a:br>
              <a:rPr lang="nb-NO" dirty="0"/>
            </a:br>
            <a:r>
              <a:rPr lang="nb-NO" dirty="0"/>
              <a:t>Noter stikkord som beskriver hva utfordringene består i.</a:t>
            </a:r>
          </a:p>
          <a:p>
            <a:pPr marL="0" indent="0">
              <a:buNone/>
            </a:pPr>
            <a:endParaRPr lang="nb-NO" dirty="0"/>
          </a:p>
          <a:p>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gruppene</a:t>
            </a:r>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lnSpcReduction="10000"/>
          </a:bodyPr>
          <a:lstStyle/>
          <a:p>
            <a:pPr marL="0" indent="0">
              <a:buNone/>
            </a:pPr>
            <a:r>
              <a:rPr lang="nb-NO" dirty="0"/>
              <a:t>Grupper (15 minutter):</a:t>
            </a:r>
          </a:p>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2306305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plenum</a:t>
            </a:r>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Plenum (15 minutter):</a:t>
            </a:r>
            <a:br>
              <a:rPr lang="nb-NO" dirty="0"/>
            </a:br>
            <a:r>
              <a:rPr lang="nb-NO" dirty="0"/>
              <a:t>Gruppene deler momentene de har valgt ut.</a:t>
            </a:r>
            <a:br>
              <a:rPr lang="nb-NO" dirty="0"/>
            </a:br>
            <a:endParaRPr lang="nb-NO" dirty="0"/>
          </a:p>
        </p:txBody>
      </p:sp>
    </p:spTree>
    <p:extLst>
      <p:ext uri="{BB962C8B-B14F-4D97-AF65-F5344CB8AC3E}">
        <p14:creationId xmlns:p14="http://schemas.microsoft.com/office/powerpoint/2010/main" val="3961709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Samtale og samtaletrekk</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 klokke, stor&#10;&#10;Automatisk generert beskrivelse">
            <a:extLst>
              <a:ext uri="{FF2B5EF4-FFF2-40B4-BE49-F238E27FC236}">
                <a16:creationId xmlns:a16="http://schemas.microsoft.com/office/drawing/2014/main" id="{104D4462-FFBE-4142-9FF3-391C98C77DEF}"/>
              </a:ext>
            </a:extLst>
          </p:cNvPr>
          <p:cNvPicPr>
            <a:picLocks noChangeAspect="1"/>
          </p:cNvPicPr>
          <p:nvPr/>
        </p:nvPicPr>
        <p:blipFill>
          <a:blip r:embed="rId4"/>
          <a:stretch>
            <a:fillRect/>
          </a:stretch>
        </p:blipFill>
        <p:spPr>
          <a:xfrm>
            <a:off x="2898464" y="961681"/>
            <a:ext cx="3347070" cy="4050894"/>
          </a:xfrm>
          <a:prstGeom prst="rect">
            <a:avLst/>
          </a:prstGeom>
        </p:spPr>
      </p:pic>
    </p:spTree>
    <p:extLst>
      <p:ext uri="{BB962C8B-B14F-4D97-AF65-F5344CB8AC3E}">
        <p14:creationId xmlns:p14="http://schemas.microsoft.com/office/powerpoint/2010/main" val="3907122166"/>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1249</Words>
  <Application>Microsoft Office PowerPoint</Application>
  <PresentationFormat>Skjermfremvisning (4:3)</PresentationFormat>
  <Paragraphs>162</Paragraphs>
  <Slides>35</Slides>
  <Notes>6</Notes>
  <HiddenSlides>0</HiddenSlides>
  <MMClips>2</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35</vt:i4>
      </vt:variant>
    </vt:vector>
  </HeadingPairs>
  <TitlesOfParts>
    <vt:vector size="40" baseType="lpstr">
      <vt:lpstr>Arial</vt:lpstr>
      <vt:lpstr>Calibri</vt:lpstr>
      <vt:lpstr>Corbel</vt:lpstr>
      <vt:lpstr>Woodford Bourne</vt:lpstr>
      <vt:lpstr>Standardtema</vt:lpstr>
      <vt:lpstr>Modul 1 Ambisiøs matematikkundervisning</vt:lpstr>
      <vt:lpstr>Om modulen</vt:lpstr>
      <vt:lpstr>Mål</vt:lpstr>
      <vt:lpstr>Tidsplan for hele modulen</vt:lpstr>
      <vt:lpstr> Praksiser i ambisiøs matematikkundervisning</vt:lpstr>
      <vt:lpstr>Les og reflekter</vt:lpstr>
      <vt:lpstr>Drøfte artikkelen i gruppene</vt:lpstr>
      <vt:lpstr>Drøfte artikkelen i plenum</vt:lpstr>
      <vt:lpstr> Samtale og samtaletrekk</vt:lpstr>
      <vt:lpstr>Samtale og samtaletrekk</vt:lpstr>
      <vt:lpstr>Tallforståelse</vt:lpstr>
      <vt:lpstr>Studere plakater</vt:lpstr>
      <vt:lpstr>Korte oversikter</vt:lpstr>
      <vt:lpstr>Observere undervisning (film)</vt:lpstr>
      <vt:lpstr>Om filmen</vt:lpstr>
      <vt:lpstr>Fordel oppgaver</vt:lpstr>
      <vt:lpstr>Se filmen Skredder og skjerf</vt:lpstr>
      <vt:lpstr>Dele observasjoner</vt:lpstr>
      <vt:lpstr>Tallforståelse og kjerneelementer</vt:lpstr>
      <vt:lpstr>Les og drøft artikkel</vt:lpstr>
      <vt:lpstr>Les og reflekter</vt:lpstr>
      <vt:lpstr>Drøft artikkel</vt:lpstr>
      <vt:lpstr>Observere undervisning (film)</vt:lpstr>
      <vt:lpstr>Se film og drøft</vt:lpstr>
      <vt:lpstr>Se filmen Fire kort</vt:lpstr>
      <vt:lpstr>Dele observasjoner</vt:lpstr>
      <vt:lpstr>MAM-modellen</vt:lpstr>
      <vt:lpstr>Komponentene i MAM-modellen</vt:lpstr>
      <vt:lpstr>1. Forberedelse</vt:lpstr>
      <vt:lpstr>2. Diskusjon av teori</vt:lpstr>
      <vt:lpstr>3. Felles planlegging</vt:lpstr>
      <vt:lpstr>4. Øving</vt:lpstr>
      <vt:lpstr>5. Utprøving med elever</vt:lpstr>
      <vt:lpstr>6. Vurdering/refleksjon</vt:lpstr>
      <vt:lpstr> Neste modul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400</cp:revision>
  <cp:lastPrinted>2019-04-26T13:40:47Z</cp:lastPrinted>
  <dcterms:created xsi:type="dcterms:W3CDTF">2017-11-27T08:38:29Z</dcterms:created>
  <dcterms:modified xsi:type="dcterms:W3CDTF">2021-02-25T09:29:20Z</dcterms:modified>
</cp:coreProperties>
</file>