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4" r:id="rId2"/>
    <p:sldId id="305" r:id="rId3"/>
    <p:sldId id="307" r:id="rId4"/>
    <p:sldId id="268" r:id="rId5"/>
    <p:sldId id="298" r:id="rId6"/>
    <p:sldId id="294" r:id="rId7"/>
    <p:sldId id="308" r:id="rId8"/>
    <p:sldId id="299" r:id="rId9"/>
    <p:sldId id="297" r:id="rId10"/>
    <p:sldId id="301" r:id="rId11"/>
    <p:sldId id="302" r:id="rId12"/>
    <p:sldId id="316" r:id="rId13"/>
    <p:sldId id="317" r:id="rId14"/>
    <p:sldId id="318" r:id="rId15"/>
    <p:sldId id="295" r:id="rId16"/>
    <p:sldId id="309" r:id="rId17"/>
    <p:sldId id="296" r:id="rId18"/>
    <p:sldId id="303" r:id="rId19"/>
    <p:sldId id="310" r:id="rId20"/>
    <p:sldId id="311" r:id="rId21"/>
    <p:sldId id="291" r:id="rId22"/>
    <p:sldId id="263" r:id="rId23"/>
    <p:sldId id="314" r:id="rId24"/>
    <p:sldId id="257" r:id="rId25"/>
  </p:sldIdLst>
  <p:sldSz cx="9144000" cy="6858000" type="screen4x3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9F9"/>
    <a:srgbClr val="5DA2F5"/>
    <a:srgbClr val="B7DEE8"/>
    <a:srgbClr val="008FFA"/>
    <a:srgbClr val="1E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F6690-D85F-42EE-9DEF-F91D49D7E2DE}" v="4" dt="2020-06-22T07:03:03.183"/>
    <p1510:client id="{FAAF4FF0-697A-4115-8404-89CFC190C309}" v="184" dt="2020-06-11T10:59:14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1496" autoAdjust="0"/>
  </p:normalViewPr>
  <p:slideViewPr>
    <p:cSldViewPr snapToGrid="0" snapToObjects="1">
      <p:cViewPr varScale="1">
        <p:scale>
          <a:sx n="137" d="100"/>
          <a:sy n="137" d="100"/>
        </p:scale>
        <p:origin x="23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24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AAF6690-D85F-42EE-9DEF-F91D49D7E2DE}"/>
    <pc:docChg chg="modSld">
      <pc:chgData name="" userId="" providerId="" clId="Web-{0AAF6690-D85F-42EE-9DEF-F91D49D7E2DE}" dt="2020-06-22T07:02:57.652" v="1" actId="20577"/>
      <pc:docMkLst>
        <pc:docMk/>
      </pc:docMkLst>
      <pc:sldChg chg="modSp">
        <pc:chgData name="" userId="" providerId="" clId="Web-{0AAF6690-D85F-42EE-9DEF-F91D49D7E2DE}" dt="2020-06-22T07:02:57.652" v="0" actId="20577"/>
        <pc:sldMkLst>
          <pc:docMk/>
          <pc:sldMk cId="4145061239" sldId="304"/>
        </pc:sldMkLst>
        <pc:spChg chg="mod">
          <ac:chgData name="" userId="" providerId="" clId="Web-{0AAF6690-D85F-42EE-9DEF-F91D49D7E2DE}" dt="2020-06-22T07:02:57.652" v="0" actId="20577"/>
          <ac:spMkLst>
            <pc:docMk/>
            <pc:sldMk cId="4145061239" sldId="304"/>
            <ac:spMk id="2" creationId="{00000000-0000-0000-0000-000000000000}"/>
          </ac:spMkLst>
        </pc:spChg>
      </pc:sldChg>
    </pc:docChg>
  </pc:docChgLst>
  <pc:docChgLst>
    <pc:chgData name="Olaug Ellen Lona Svingen" userId="QD66Fb0HVofloa/iCUONxGi40TgdTwglCTrTMwA7moI=" providerId="None" clId="Web-{0AAF6690-D85F-42EE-9DEF-F91D49D7E2DE}"/>
    <pc:docChg chg="">
      <pc:chgData name="Olaug Ellen Lona Svingen" userId="QD66Fb0HVofloa/iCUONxGi40TgdTwglCTrTMwA7moI=" providerId="None" clId="Web-{0AAF6690-D85F-42EE-9DEF-F91D49D7E2DE}" dt="2020-06-22T07:03:00.543" v="0" actId="20577"/>
      <pc:docMkLst>
        <pc:docMk/>
      </pc:docMkLst>
    </pc:docChg>
  </pc:docChgLst>
  <pc:docChgLst>
    <pc:chgData name="Svein Anders Heggem" clId="Web-{FAAF4FF0-697A-4115-8404-89CFC190C309}"/>
    <pc:docChg chg="modSld">
      <pc:chgData name="Svein Anders Heggem" userId="" providerId="" clId="Web-{FAAF4FF0-697A-4115-8404-89CFC190C309}" dt="2020-06-11T10:59:14.774" v="184" actId="20577"/>
      <pc:docMkLst>
        <pc:docMk/>
      </pc:docMkLst>
      <pc:sldChg chg="modSp">
        <pc:chgData name="Svein Anders Heggem" userId="" providerId="" clId="Web-{FAAF4FF0-697A-4115-8404-89CFC190C309}" dt="2020-06-11T10:59:14.774" v="184" actId="20577"/>
        <pc:sldMkLst>
          <pc:docMk/>
          <pc:sldMk cId="519356057" sldId="263"/>
        </pc:sldMkLst>
        <pc:spChg chg="mod">
          <ac:chgData name="Svein Anders Heggem" userId="" providerId="" clId="Web-{FAAF4FF0-697A-4115-8404-89CFC190C309}" dt="2020-06-11T10:59:14.774" v="184" actId="20577"/>
          <ac:spMkLst>
            <pc:docMk/>
            <pc:sldMk cId="519356057" sldId="263"/>
            <ac:spMk id="3" creationId="{00000000-0000-0000-0000-000000000000}"/>
          </ac:spMkLst>
        </pc:spChg>
      </pc:sldChg>
      <pc:sldChg chg="modSp">
        <pc:chgData name="Svein Anders Heggem" userId="" providerId="" clId="Web-{FAAF4FF0-697A-4115-8404-89CFC190C309}" dt="2020-06-11T10:52:15.907" v="127" actId="20577"/>
        <pc:sldMkLst>
          <pc:docMk/>
          <pc:sldMk cId="2825233578" sldId="297"/>
        </pc:sldMkLst>
        <pc:spChg chg="mod">
          <ac:chgData name="Svein Anders Heggem" userId="" providerId="" clId="Web-{FAAF4FF0-697A-4115-8404-89CFC190C309}" dt="2020-06-11T10:50:27.135" v="119" actId="20577"/>
          <ac:spMkLst>
            <pc:docMk/>
            <pc:sldMk cId="2825233578" sldId="297"/>
            <ac:spMk id="2" creationId="{00000000-0000-0000-0000-000000000000}"/>
          </ac:spMkLst>
        </pc:spChg>
        <pc:spChg chg="mod">
          <ac:chgData name="Svein Anders Heggem" userId="" providerId="" clId="Web-{FAAF4FF0-697A-4115-8404-89CFC190C309}" dt="2020-06-11T10:52:15.907" v="127" actId="20577"/>
          <ac:spMkLst>
            <pc:docMk/>
            <pc:sldMk cId="2825233578" sldId="297"/>
            <ac:spMk id="3" creationId="{00000000-0000-0000-0000-000000000000}"/>
          </ac:spMkLst>
        </pc:spChg>
      </pc:sldChg>
      <pc:sldChg chg="modSp">
        <pc:chgData name="Svein Anders Heggem" userId="" providerId="" clId="Web-{FAAF4FF0-697A-4115-8404-89CFC190C309}" dt="2020-06-11T10:48:38.800" v="75" actId="20577"/>
        <pc:sldMkLst>
          <pc:docMk/>
          <pc:sldMk cId="4070240902" sldId="298"/>
        </pc:sldMkLst>
        <pc:spChg chg="mod">
          <ac:chgData name="Svein Anders Heggem" userId="" providerId="" clId="Web-{FAAF4FF0-697A-4115-8404-89CFC190C309}" dt="2020-06-11T10:48:38.800" v="75" actId="20577"/>
          <ac:spMkLst>
            <pc:docMk/>
            <pc:sldMk cId="4070240902" sldId="298"/>
            <ac:spMk id="3" creationId="{00000000-0000-0000-0000-000000000000}"/>
          </ac:spMkLst>
        </pc:spChg>
      </pc:sldChg>
      <pc:sldChg chg="modSp">
        <pc:chgData name="Svein Anders Heggem" userId="" providerId="" clId="Web-{FAAF4FF0-697A-4115-8404-89CFC190C309}" dt="2020-06-11T10:49:16.037" v="97" actId="20577"/>
        <pc:sldMkLst>
          <pc:docMk/>
          <pc:sldMk cId="2973245984" sldId="299"/>
        </pc:sldMkLst>
        <pc:spChg chg="mod">
          <ac:chgData name="Svein Anders Heggem" userId="" providerId="" clId="Web-{FAAF4FF0-697A-4115-8404-89CFC190C309}" dt="2020-06-11T10:49:16.037" v="97" actId="20577"/>
          <ac:spMkLst>
            <pc:docMk/>
            <pc:sldMk cId="2973245984" sldId="299"/>
            <ac:spMk id="2" creationId="{00000000-0000-0000-0000-000000000000}"/>
          </ac:spMkLst>
        </pc:spChg>
      </pc:sldChg>
      <pc:sldChg chg="modSp">
        <pc:chgData name="Svein Anders Heggem" userId="" providerId="" clId="Web-{FAAF4FF0-697A-4115-8404-89CFC190C309}" dt="2020-06-11T10:53:15.348" v="153" actId="20577"/>
        <pc:sldMkLst>
          <pc:docMk/>
          <pc:sldMk cId="2206178013" sldId="302"/>
        </pc:sldMkLst>
        <pc:spChg chg="mod">
          <ac:chgData name="Svein Anders Heggem" userId="" providerId="" clId="Web-{FAAF4FF0-697A-4115-8404-89CFC190C309}" dt="2020-06-11T10:53:15.348" v="153" actId="20577"/>
          <ac:spMkLst>
            <pc:docMk/>
            <pc:sldMk cId="2206178013" sldId="302"/>
            <ac:spMk id="3" creationId="{00000000-0000-0000-0000-000000000000}"/>
          </ac:spMkLst>
        </pc:spChg>
      </pc:sldChg>
      <pc:sldChg chg="modSp">
        <pc:chgData name="Svein Anders Heggem" userId="" providerId="" clId="Web-{FAAF4FF0-697A-4115-8404-89CFC190C309}" dt="2020-06-11T10:42:17.794" v="57" actId="20577"/>
        <pc:sldMkLst>
          <pc:docMk/>
          <pc:sldMk cId="4145061239" sldId="304"/>
        </pc:sldMkLst>
        <pc:spChg chg="mod">
          <ac:chgData name="Svein Anders Heggem" userId="" providerId="" clId="Web-{FAAF4FF0-697A-4115-8404-89CFC190C309}" dt="2020-06-11T10:42:17.794" v="57" actId="20577"/>
          <ac:spMkLst>
            <pc:docMk/>
            <pc:sldMk cId="4145061239" sldId="304"/>
            <ac:spMk id="2" creationId="{00000000-0000-0000-0000-000000000000}"/>
          </ac:spMkLst>
        </pc:spChg>
        <pc:spChg chg="mod">
          <ac:chgData name="Svein Anders Heggem" userId="" providerId="" clId="Web-{FAAF4FF0-697A-4115-8404-89CFC190C309}" dt="2020-06-11T10:40:44.305" v="38" actId="20577"/>
          <ac:spMkLst>
            <pc:docMk/>
            <pc:sldMk cId="4145061239" sldId="304"/>
            <ac:spMk id="3" creationId="{00000000-0000-0000-0000-000000000000}"/>
          </ac:spMkLst>
        </pc:spChg>
      </pc:sldChg>
      <pc:sldChg chg="modSp">
        <pc:chgData name="Svein Anders Heggem" userId="" providerId="" clId="Web-{FAAF4FF0-697A-4115-8404-89CFC190C309}" dt="2020-06-11T10:46:41.309" v="71" actId="20577"/>
        <pc:sldMkLst>
          <pc:docMk/>
          <pc:sldMk cId="201075808" sldId="305"/>
        </pc:sldMkLst>
        <pc:spChg chg="mod">
          <ac:chgData name="Svein Anders Heggem" userId="" providerId="" clId="Web-{FAAF4FF0-697A-4115-8404-89CFC190C309}" dt="2020-06-11T10:46:41.309" v="71" actId="20577"/>
          <ac:spMkLst>
            <pc:docMk/>
            <pc:sldMk cId="201075808" sldId="305"/>
            <ac:spMk id="3" creationId="{00000000-0000-0000-0000-000000000000}"/>
          </ac:spMkLst>
        </pc:spChg>
      </pc:sldChg>
      <pc:sldChg chg="modSp">
        <pc:chgData name="Svein Anders Heggem" userId="" providerId="" clId="Web-{FAAF4FF0-697A-4115-8404-89CFC190C309}" dt="2020-06-11T10:55:33.824" v="179" actId="20577"/>
        <pc:sldMkLst>
          <pc:docMk/>
          <pc:sldMk cId="2797883136" sldId="318"/>
        </pc:sldMkLst>
        <pc:spChg chg="mod">
          <ac:chgData name="Svein Anders Heggem" userId="" providerId="" clId="Web-{FAAF4FF0-697A-4115-8404-89CFC190C309}" dt="2020-06-11T10:55:33.824" v="179" actId="20577"/>
          <ac:spMkLst>
            <pc:docMk/>
            <pc:sldMk cId="2797883136" sldId="31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163F8-7361-42B1-A764-924189AC3B67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B233F-E8EF-42D9-AF3F-CF3CFD9111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6377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61D4D-BBB0-425F-81E5-D16DF558CE00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A8049-8A12-4E74-9CEB-F634D483E3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92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7414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6104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14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790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913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84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881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4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7209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584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slide, buet tittel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3"/>
          </p:nvPr>
        </p:nvSpPr>
        <p:spPr>
          <a:xfrm>
            <a:off x="7" y="197708"/>
            <a:ext cx="9144000" cy="7110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sp>
        <p:nvSpPr>
          <p:cNvPr id="7" name="Rektangel 19"/>
          <p:cNvSpPr/>
          <p:nvPr userDrawn="1"/>
        </p:nvSpPr>
        <p:spPr>
          <a:xfrm>
            <a:off x="0" y="4513811"/>
            <a:ext cx="9144007" cy="2344190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ktangel 19"/>
          <p:cNvSpPr/>
          <p:nvPr userDrawn="1"/>
        </p:nvSpPr>
        <p:spPr>
          <a:xfrm>
            <a:off x="0" y="4704746"/>
            <a:ext cx="9144007" cy="2405667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447" y="5838475"/>
            <a:ext cx="963920" cy="869310"/>
          </a:xfrm>
          <a:prstGeom prst="rect">
            <a:avLst/>
          </a:prstGeom>
        </p:spPr>
      </p:pic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467928" y="6133487"/>
            <a:ext cx="6051665" cy="7393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algn="l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5324219"/>
            <a:ext cx="8229600" cy="79447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9672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021492"/>
            <a:ext cx="3008313" cy="947588"/>
          </a:xfrm>
        </p:spPr>
        <p:txBody>
          <a:bodyPr anchor="b">
            <a:normAutofit/>
          </a:bodyPr>
          <a:lstStyle>
            <a:lvl1pPr algn="l">
              <a:defRPr sz="2400" b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021492"/>
            <a:ext cx="5111750" cy="500036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2084173"/>
            <a:ext cx="3008313" cy="39376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232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792362"/>
            <a:ext cx="5486400" cy="566738"/>
          </a:xfrm>
        </p:spPr>
        <p:txBody>
          <a:bodyPr anchor="b"/>
          <a:lstStyle>
            <a:lvl1pPr algn="l">
              <a:defRPr sz="2000"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1252151"/>
            <a:ext cx="5486400" cy="3475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709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108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148056"/>
            <a:ext cx="8229600" cy="3992563"/>
          </a:xfrm>
        </p:spPr>
        <p:txBody>
          <a:bodyPr vert="horz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40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905990" y="2010032"/>
            <a:ext cx="7381275" cy="39047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05990" y="1005016"/>
            <a:ext cx="7381275" cy="927310"/>
          </a:xfrm>
        </p:spPr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4749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b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0" y="6689"/>
            <a:ext cx="9144000" cy="6367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pPr/>
              <a:t>22.06.2020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Friform 5"/>
          <p:cNvSpPr/>
          <p:nvPr userDrawn="1"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 userDrawn="1"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457199" y="5899458"/>
            <a:ext cx="8229600" cy="941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200">
                <a:solidFill>
                  <a:schemeClr val="bg1"/>
                </a:solidFill>
              </a:rPr>
              <a:t>Kapittelside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5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14329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64310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90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45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22.06.2020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85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075935"/>
            <a:ext cx="4038600" cy="3921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075935"/>
            <a:ext cx="4038600" cy="3921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008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4511"/>
            <a:ext cx="8229600" cy="927310"/>
          </a:xfrm>
        </p:spPr>
        <p:txBody>
          <a:bodyPr/>
          <a:lstStyle>
            <a:lvl1pPr>
              <a:defRPr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14200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842053"/>
            <a:ext cx="4040188" cy="317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213394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842053"/>
            <a:ext cx="4041775" cy="317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779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62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3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917153"/>
            <a:ext cx="8229600" cy="92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001795"/>
            <a:ext cx="8229600" cy="4017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1915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fld id="{B707B217-E5B1-7C42-B868-A854B78504CF}" type="datetimeFigureOut">
              <a:rPr lang="nb-NO" smtClean="0"/>
              <a:pPr/>
              <a:t>22.06.2020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769973" y="61830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844746" y="61751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5D47-7C05-3D42-89E8-8596BD2E973A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6599" y="6138023"/>
            <a:ext cx="466677" cy="435770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6704435"/>
            <a:ext cx="9144000" cy="153566"/>
          </a:xfrm>
          <a:prstGeom prst="rect">
            <a:avLst/>
          </a:prstGeom>
          <a:solidFill>
            <a:srgbClr val="1F48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2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1" r:id="rId3"/>
    <p:sldLayoutId id="2147483650" r:id="rId4"/>
    <p:sldLayoutId id="2147483649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099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4098" y="5885505"/>
            <a:ext cx="8208143" cy="666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nb-NO" sz="3200" kern="1200" noProof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ktangel 19"/>
          <p:cNvSpPr/>
          <p:nvPr/>
        </p:nvSpPr>
        <p:spPr>
          <a:xfrm>
            <a:off x="0" y="3805707"/>
            <a:ext cx="9144007" cy="3052294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ktangel 19"/>
          <p:cNvSpPr/>
          <p:nvPr/>
        </p:nvSpPr>
        <p:spPr>
          <a:xfrm>
            <a:off x="-23835" y="4114800"/>
            <a:ext cx="9144007" cy="2995871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3407" y="4773179"/>
            <a:ext cx="6051665" cy="759638"/>
          </a:xfrm>
        </p:spPr>
        <p:txBody>
          <a:bodyPr>
            <a:normAutofit/>
          </a:bodyPr>
          <a:lstStyle/>
          <a:p>
            <a:pPr algn="l"/>
            <a:r>
              <a:rPr lang="nb-NO" sz="2400" dirty="0">
                <a:solidFill>
                  <a:schemeClr val="bg1"/>
                </a:solidFill>
                <a:latin typeface="Woodford Bourne"/>
              </a:rPr>
              <a:t>Modul 1 – Representasjoner i matematikk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3406" y="5648343"/>
            <a:ext cx="6051665" cy="5428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b-NO" dirty="0">
                <a:latin typeface="Woodford Bourne"/>
              </a:rPr>
              <a:t>Meningsfull matematikk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447" y="5838475"/>
            <a:ext cx="963920" cy="869310"/>
          </a:xfrm>
          <a:prstGeom prst="rect">
            <a:avLst/>
          </a:prstGeom>
        </p:spPr>
      </p:pic>
      <p:sp>
        <p:nvSpPr>
          <p:cNvPr id="10" name="Undertittel 2"/>
          <p:cNvSpPr txBox="1">
            <a:spLocks/>
          </p:cNvSpPr>
          <p:nvPr/>
        </p:nvSpPr>
        <p:spPr>
          <a:xfrm>
            <a:off x="633407" y="6251768"/>
            <a:ext cx="6051665" cy="542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dirty="0">
                <a:solidFill>
                  <a:schemeClr val="bg1"/>
                </a:solidFill>
              </a:rPr>
              <a:t>Utarbeidet i samarbeid med </a:t>
            </a:r>
            <a:r>
              <a:rPr lang="nb-NO" sz="1800" dirty="0" err="1">
                <a:solidFill>
                  <a:schemeClr val="bg1"/>
                </a:solidFill>
              </a:rPr>
              <a:t>Statped</a:t>
            </a:r>
            <a:endParaRPr lang="nb-NO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61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30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Bruk av representasjoner i undervisningen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4017420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Valg av oppgave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latin typeface="Woodford Bourne"/>
              </a:rPr>
              <a:t>Velg enten </a:t>
            </a:r>
            <a:endParaRPr lang="nb-NO" dirty="0"/>
          </a:p>
          <a:p>
            <a:pPr marL="0" indent="0">
              <a:buNone/>
            </a:pPr>
            <a:r>
              <a:rPr lang="nb-NO" i="1" dirty="0">
                <a:latin typeface="Woodford Bourne"/>
              </a:rPr>
              <a:t>Subtraksjonsoppgaver(</a:t>
            </a:r>
            <a:r>
              <a:rPr lang="nb-NO" i="1" dirty="0" err="1">
                <a:latin typeface="Woodford Bourne"/>
              </a:rPr>
              <a:t>pdf</a:t>
            </a:r>
            <a:r>
              <a:rPr lang="nb-NO" i="1" dirty="0">
                <a:latin typeface="Woodford Bourne"/>
              </a:rPr>
              <a:t>)</a:t>
            </a:r>
            <a:r>
              <a:rPr lang="nb-NO" dirty="0">
                <a:latin typeface="Woodford Bourne"/>
              </a:rPr>
              <a:t> eller </a:t>
            </a:r>
            <a:r>
              <a:rPr lang="nb-NO" i="1" dirty="0">
                <a:latin typeface="Woodford Bourne"/>
              </a:rPr>
              <a:t>Subtraksjonsoppgave – brøk (</a:t>
            </a:r>
            <a:r>
              <a:rPr lang="nb-NO" i="1" dirty="0" err="1">
                <a:latin typeface="Woodford Bourne"/>
              </a:rPr>
              <a:t>pdf</a:t>
            </a:r>
            <a:r>
              <a:rPr lang="nb-NO" i="1" dirty="0">
                <a:latin typeface="Woodford Bourne"/>
              </a:rPr>
              <a:t>) </a:t>
            </a:r>
            <a:endParaRPr lang="nb-NO" i="1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Gjør oppgavene som er beskrevet i dokumentet.</a:t>
            </a:r>
          </a:p>
        </p:txBody>
      </p:sp>
    </p:spTree>
    <p:extLst>
      <p:ext uri="{BB962C8B-B14F-4D97-AF65-F5344CB8AC3E}">
        <p14:creationId xmlns:p14="http://schemas.microsoft.com/office/powerpoint/2010/main" val="2206178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153"/>
            <a:ext cx="8229600" cy="927310"/>
          </a:xfrm>
        </p:spPr>
        <p:txBody>
          <a:bodyPr/>
          <a:lstStyle/>
          <a:p>
            <a:r>
              <a:rPr lang="nb-NO" dirty="0"/>
              <a:t>Diskusjon i grupper og plenum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5858"/>
            <a:ext cx="8229600" cy="48441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2200" b="1" dirty="0"/>
              <a:t>Grupper</a:t>
            </a:r>
          </a:p>
          <a:p>
            <a:pPr marL="0" indent="0">
              <a:buNone/>
            </a:pPr>
            <a:r>
              <a:rPr lang="nb-NO" sz="2100" dirty="0"/>
              <a:t>Gå tilbake til artikkelen, og les om egenskapene til ulike representasjoner. </a:t>
            </a:r>
          </a:p>
          <a:p>
            <a:pPr marL="0" indent="0">
              <a:buNone/>
            </a:pPr>
            <a:endParaRPr lang="nb-NO" sz="2100" dirty="0"/>
          </a:p>
          <a:p>
            <a:pPr marL="0" indent="0">
              <a:buNone/>
            </a:pPr>
            <a:r>
              <a:rPr lang="nb-NO" sz="2100" dirty="0"/>
              <a:t>Vurder representasjonene dere har brukt i arbeidet med oppgaven.</a:t>
            </a:r>
          </a:p>
          <a:p>
            <a:pPr marL="0" indent="0">
              <a:buNone/>
            </a:pPr>
            <a:r>
              <a:rPr lang="nb-NO" sz="2100" dirty="0"/>
              <a:t>Ta utgangspunkt i de fem egenskapene:</a:t>
            </a:r>
          </a:p>
          <a:p>
            <a:pPr lvl="0"/>
            <a:r>
              <a:rPr lang="nb-NO" sz="2100" dirty="0"/>
              <a:t>Synlighet (Hvor godt er det matematiske objektet synlig i representasjonen?)</a:t>
            </a:r>
          </a:p>
          <a:p>
            <a:pPr lvl="0"/>
            <a:r>
              <a:rPr lang="nb-NO" sz="2100" dirty="0"/>
              <a:t>Effektivitet (Er representasjonen effektiv å bruke?)</a:t>
            </a:r>
          </a:p>
          <a:p>
            <a:pPr lvl="0"/>
            <a:r>
              <a:rPr lang="nb-NO" sz="2100" dirty="0"/>
              <a:t>Generalitet (Kan representasjonen brukes på flere matematiske objekter?)</a:t>
            </a:r>
          </a:p>
          <a:p>
            <a:pPr lvl="0"/>
            <a:r>
              <a:rPr lang="nb-NO" sz="2100" dirty="0"/>
              <a:t>Klarhet (Er representasjonen forståelig og enkel i bruk?)</a:t>
            </a:r>
          </a:p>
          <a:p>
            <a:pPr lvl="0"/>
            <a:r>
              <a:rPr lang="nb-NO" sz="2100" dirty="0"/>
              <a:t>Presisjon (Hvor nøyaktig er representasjonen?)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b="1" dirty="0"/>
              <a:t>Plenum</a:t>
            </a:r>
          </a:p>
          <a:p>
            <a:pPr marL="0" indent="0">
              <a:buNone/>
            </a:pPr>
            <a:r>
              <a:rPr lang="nb-NO" sz="2200" dirty="0"/>
              <a:t>Hvordan kan ulike representasjoner støtte opp om elevenes matematiske forståelse?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Hvordan kan dere planlegge undervisningen slik at elever som presterer lavt kan oppdage sammenhenger mellom representasjoner?</a:t>
            </a:r>
          </a:p>
          <a:p>
            <a:pPr marL="0" indent="0"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555588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45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utprøving 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966493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0" y="1180995"/>
            <a:ext cx="8229600" cy="40170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/>
              <a:t>Ta utgangspunkt i oppgaven dere allerede har jobbet med.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Bruk </a:t>
            </a:r>
            <a:r>
              <a:rPr lang="nb-NO" i="1" dirty="0">
                <a:latin typeface="Woodford Bourne"/>
              </a:rPr>
              <a:t>Undervisningsnotat</a:t>
            </a:r>
            <a:r>
              <a:rPr lang="nb-NO" dirty="0">
                <a:latin typeface="Woodford Bourne"/>
              </a:rPr>
              <a:t> (</a:t>
            </a:r>
            <a:r>
              <a:rPr lang="nb-NO" dirty="0" err="1">
                <a:latin typeface="Woodford Bourne"/>
              </a:rPr>
              <a:t>pdf</a:t>
            </a:r>
            <a:r>
              <a:rPr lang="nb-NO" dirty="0">
                <a:latin typeface="Woodford Bourne"/>
              </a:rPr>
              <a:t>) under planleggingen. </a:t>
            </a:r>
            <a:r>
              <a:rPr lang="nb-NO" i="1" dirty="0">
                <a:latin typeface="Woodford Bourne"/>
              </a:rPr>
              <a:t>Undervisningsnotat, eksempel (</a:t>
            </a:r>
            <a:r>
              <a:rPr lang="nb-NO" i="1" dirty="0" err="1">
                <a:latin typeface="Woodford Bourne"/>
              </a:rPr>
              <a:t>pdf</a:t>
            </a:r>
            <a:r>
              <a:rPr lang="nb-NO" i="1" dirty="0">
                <a:latin typeface="Woodford Bourne"/>
              </a:rPr>
              <a:t>) </a:t>
            </a:r>
            <a:r>
              <a:rPr lang="nb-NO" dirty="0">
                <a:latin typeface="Woodford Bourne"/>
              </a:rPr>
              <a:t>kan være til hjelp under planleggingen.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Tenk igjennom hvordan du vil dokumentere elevenes arbeid. Det kan være foto eller film av bruk av konkreter, eller innsamlede elevarbeider på ark.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7883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180"/>
            <a:ext cx="9144000" cy="6102096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C – Utprøving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30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06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Utprøving med elever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/>
              <a:t>Gjennomfør den planlagte aktiviteten, og dokumenter elevenes arbeid slik dere planla.</a:t>
            </a:r>
          </a:p>
          <a:p>
            <a:pPr marL="0" indent="0">
              <a:buNone/>
            </a:pPr>
            <a:br>
              <a:rPr lang="nb-NO" dirty="0"/>
            </a:br>
            <a:r>
              <a:rPr lang="nb-NO" dirty="0"/>
              <a:t>Under gjennomføringen skal dere reflektere over dette: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dirty="0"/>
              <a:t>Hvilken representasjon (ev. flere) valgte elever som presterer lavt?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dirty="0"/>
              <a:t>Hvordan støttet representasjonen elevens tenking?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dirty="0"/>
              <a:t>Hvilke fordeler eller ulemper ser du ved den valgte representasjonen?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Etter gjennomføringen skriver du et kort refleksjonsnotat. 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dirty="0"/>
              <a:t>Ta med notatene til D – Etterarbeid.</a:t>
            </a:r>
          </a:p>
          <a:p>
            <a:pPr marL="457200" indent="-457200">
              <a:buFont typeface="+mj-lt"/>
              <a:buAutoNum type="arabicPeriod"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245506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62241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D – Etterarbeid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50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88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Grupper: 20 minutter</a:t>
            </a:r>
          </a:p>
          <a:p>
            <a:pPr marL="0" indent="0">
              <a:buNone/>
            </a:pPr>
            <a:r>
              <a:rPr lang="nb-NO" sz="2000" dirty="0"/>
              <a:t>Plenum: 10 minutter</a:t>
            </a:r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Erfaringsdeling fra utprøving</a:t>
            </a:r>
          </a:p>
        </p:txBody>
      </p:sp>
    </p:spTree>
    <p:extLst>
      <p:ext uri="{BB962C8B-B14F-4D97-AF65-F5344CB8AC3E}">
        <p14:creationId xmlns:p14="http://schemas.microsoft.com/office/powerpoint/2010/main" val="1935166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53498"/>
            <a:ext cx="8229600" cy="927310"/>
          </a:xfrm>
        </p:spPr>
        <p:txBody>
          <a:bodyPr/>
          <a:lstStyle/>
          <a:p>
            <a:r>
              <a:rPr lang="nb-NO" dirty="0"/>
              <a:t>Erfaringsdeling i grupper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48789"/>
            <a:ext cx="8229600" cy="42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Gå sammen i grupper og del erfaringene fra utprøvingene.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Reflekter rundt spørsmålene fra </a:t>
            </a:r>
            <a:r>
              <a:rPr lang="nb-NO" sz="2000" i="1" dirty="0"/>
              <a:t>C – Utprøving</a:t>
            </a:r>
            <a:r>
              <a:rPr lang="nb-NO" sz="2000" dirty="0"/>
              <a:t>:</a:t>
            </a:r>
            <a:endParaRPr lang="nb-NO" sz="2000" i="1" dirty="0"/>
          </a:p>
          <a:p>
            <a:pPr marL="0" indent="0">
              <a:buNone/>
            </a:pPr>
            <a:endParaRPr lang="nb-NO" sz="2000" dirty="0"/>
          </a:p>
          <a:p>
            <a:pPr marL="457200" lvl="0" indent="-457200">
              <a:buFont typeface="+mj-lt"/>
              <a:buAutoNum type="arabicPeriod"/>
            </a:pPr>
            <a:r>
              <a:rPr lang="nb-NO" sz="2000" dirty="0"/>
              <a:t>Hvilken representasjon (ev. flere) valgte elever som presterer lavt?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000" dirty="0"/>
              <a:t>Hvordan støttet representasjonen elevens tenking?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000" dirty="0"/>
              <a:t>Hvilke fordeler eller ulemper ser du ved den valgte representasjonen?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Velg et par momenter som gruppen ønsker å dele i plenum.</a:t>
            </a:r>
            <a:endParaRPr lang="en-US" sz="20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854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995" y="309863"/>
            <a:ext cx="7772400" cy="1470025"/>
          </a:xfrm>
        </p:spPr>
        <p:txBody>
          <a:bodyPr/>
          <a:lstStyle/>
          <a:p>
            <a:r>
              <a:rPr lang="nb-NO" dirty="0"/>
              <a:t>Mål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995" y="1653745"/>
            <a:ext cx="8038070" cy="39397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b-NO" dirty="0"/>
              <a:t>Målet med denne modulen er å få kunnskap om betydningen av å bruke representasjoner for elever som presterer lavt.</a:t>
            </a:r>
          </a:p>
          <a:p>
            <a:pPr algn="l"/>
            <a:endParaRPr lang="nb-NO" dirty="0"/>
          </a:p>
          <a:p>
            <a:pPr algn="l"/>
            <a:r>
              <a:rPr lang="nb-NO" dirty="0">
                <a:latin typeface="Woodford Bourne"/>
              </a:rPr>
              <a:t>Dere blir kjent med egenskaper som ulike representasjoner kan inneha, og hvordan bruk av representasjoner kan støtte elevens forståelse.</a:t>
            </a:r>
          </a:p>
          <a:p>
            <a:pPr algn="l"/>
            <a:endParaRPr lang="nb-NO" dirty="0"/>
          </a:p>
          <a:p>
            <a:pPr algn="l"/>
            <a:r>
              <a:rPr lang="nb-NO" dirty="0">
                <a:latin typeface="Woodford Bourne"/>
              </a:rPr>
              <a:t>Videre skal dere planlegge en aktivitet i klasserommet der dere legger til rette for bruk av ulike representasjoner.</a:t>
            </a:r>
          </a:p>
        </p:txBody>
      </p:sp>
    </p:spTree>
    <p:extLst>
      <p:ext uri="{BB962C8B-B14F-4D97-AF65-F5344CB8AC3E}">
        <p14:creationId xmlns:p14="http://schemas.microsoft.com/office/powerpoint/2010/main" val="201075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Erfaringsdeling i plenum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Gruppene deler momenter fra gruppediskusjonen.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3018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Plenum 20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2446" y="5175938"/>
            <a:ext cx="8229600" cy="794471"/>
          </a:xfrm>
        </p:spPr>
        <p:txBody>
          <a:bodyPr>
            <a:normAutofit/>
          </a:bodyPr>
          <a:lstStyle/>
          <a:p>
            <a:r>
              <a:rPr lang="nb-NO" sz="3200" dirty="0"/>
              <a:t>Konsekvenser for matematikkundervisningen</a:t>
            </a:r>
          </a:p>
        </p:txBody>
      </p:sp>
    </p:spTree>
    <p:extLst>
      <p:ext uri="{BB962C8B-B14F-4D97-AF65-F5344CB8AC3E}">
        <p14:creationId xmlns:p14="http://schemas.microsoft.com/office/powerpoint/2010/main" val="2040200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57451"/>
            <a:ext cx="8229600" cy="680592"/>
          </a:xfrm>
        </p:spPr>
        <p:txBody>
          <a:bodyPr/>
          <a:lstStyle/>
          <a:p>
            <a:r>
              <a:rPr lang="nb-NO" dirty="0"/>
              <a:t>Konsekvenser for matematikkundervisningen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1341" y="1062832"/>
            <a:ext cx="8229600" cy="44648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sz="2000" dirty="0"/>
              <a:t>Diskuter bruk av representasjoner med utgangspunkt i erfaringene fra denne modulen: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Hvilke erfaringer fra denne modulen vil dere ta med inn i arbeidet med elever som presterer lavt?</a:t>
            </a:r>
          </a:p>
          <a:p>
            <a:r>
              <a:rPr lang="nb-NO" sz="2000" dirty="0">
                <a:latin typeface="Woodford Bourne"/>
              </a:rPr>
              <a:t>Hva blir viktig i planlegging av undervisning, slik at </a:t>
            </a:r>
            <a:r>
              <a:rPr lang="nb-NO" sz="2000" i="1" dirty="0">
                <a:latin typeface="Woodford Bourne"/>
              </a:rPr>
              <a:t>alle</a:t>
            </a:r>
            <a:r>
              <a:rPr lang="nb-NO" sz="2000" dirty="0">
                <a:latin typeface="Woodford Bourne"/>
              </a:rPr>
              <a:t> elever får mulighet til å utvikle forståelse for å se sammenhenger mellom ulike representasjoner?</a:t>
            </a:r>
          </a:p>
          <a:p>
            <a:r>
              <a:rPr lang="nb-NO" sz="2000" dirty="0"/>
              <a:t>Hvilke konsekvenser for nåværende praksis har erfaringene fra denne modulen?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Noter konklusjonene om erfaringene dere har gjort, og diskuter hva dere vil gjøre videre.</a:t>
            </a:r>
          </a:p>
        </p:txBody>
      </p:sp>
    </p:spTree>
    <p:extLst>
      <p:ext uri="{BB962C8B-B14F-4D97-AF65-F5344CB8AC3E}">
        <p14:creationId xmlns:p14="http://schemas.microsoft.com/office/powerpoint/2010/main" val="519356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Anbefalt modul under introduksjon</a:t>
            </a:r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Neste modul 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659641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6"/>
            <a:ext cx="9137838" cy="610407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4098" y="5885505"/>
            <a:ext cx="8208143" cy="666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nb-NO" sz="3200" kern="1200" noProof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ktangel 19"/>
          <p:cNvSpPr/>
          <p:nvPr/>
        </p:nvSpPr>
        <p:spPr>
          <a:xfrm>
            <a:off x="0" y="4557441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ktangel 19"/>
          <p:cNvSpPr/>
          <p:nvPr/>
        </p:nvSpPr>
        <p:spPr>
          <a:xfrm>
            <a:off x="0" y="4732167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ktangel 19"/>
          <p:cNvSpPr/>
          <p:nvPr/>
        </p:nvSpPr>
        <p:spPr>
          <a:xfrm>
            <a:off x="0" y="4777621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blipFill dpi="0" rotWithShape="1">
            <a:blip r:embed="rId3">
              <a:alphaModFix amt="1000"/>
            </a:blip>
            <a:srcRect/>
            <a:tile tx="0" ty="63500" sx="100000" sy="5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350" y="5601340"/>
            <a:ext cx="51435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9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Tidsplan for denne modulen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575900"/>
              </p:ext>
            </p:extLst>
          </p:nvPr>
        </p:nvGraphicFramePr>
        <p:xfrm>
          <a:off x="457200" y="2075978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55699503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58131879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Økt</a:t>
                      </a:r>
                      <a:endParaRPr kumimoji="0" lang="nb-NO" alt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Anbefalt tidsbruk</a:t>
                      </a:r>
                      <a:endParaRPr kumimoji="0" lang="nb-NO" alt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52424452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 - Forarbeid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237513357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 - Samarbeid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105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836239917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 – Utprøving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2844597067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 – Etterarbeid 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677738075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Hele modulen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215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3318460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69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64494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A – Forarbeid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30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1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28828"/>
            <a:ext cx="8229600" cy="927310"/>
          </a:xfrm>
        </p:spPr>
        <p:txBody>
          <a:bodyPr/>
          <a:lstStyle/>
          <a:p>
            <a:r>
              <a:rPr lang="nb-NO" dirty="0"/>
              <a:t>Individuelt arbeid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3103" y="1705233"/>
            <a:ext cx="8229600" cy="40170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000" dirty="0"/>
              <a:t>Les artikkelen </a:t>
            </a:r>
            <a:r>
              <a:rPr lang="nb-NO" sz="2000" i="1" dirty="0"/>
              <a:t>Representasjoner i matematikk.</a:t>
            </a:r>
          </a:p>
          <a:p>
            <a:pPr marL="0" indent="0">
              <a:buNone/>
            </a:pPr>
            <a:r>
              <a:rPr lang="nb-NO" sz="2000" dirty="0"/>
              <a:t>Noter momenter som er viktige, interessante eller overraskende. 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>
                <a:latin typeface="Woodford Bourne"/>
              </a:rPr>
              <a:t>Ta utgangspunkt i egen praksis og vurder hvilke representasjoner som kan være til hjelp for elever som presterer lavt. Begrunn valg av representasjoner.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Ta med notatene til B – Samarbeid.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024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72629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B – Samarbeid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105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4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Tidsplan for denne økta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393897"/>
              </p:ext>
            </p:extLst>
          </p:nvPr>
        </p:nvGraphicFramePr>
        <p:xfrm>
          <a:off x="457200" y="2001838"/>
          <a:ext cx="8229600" cy="2123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55699503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58131879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Aktivitet</a:t>
                      </a:r>
                      <a:endParaRPr kumimoji="0" lang="nb-NO" alt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Anbefalt tidsbruk</a:t>
                      </a:r>
                      <a:endParaRPr kumimoji="0" lang="nb-NO" alt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52424452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Oppsummering A - Forarbeid</a:t>
                      </a:r>
                      <a:endParaRPr kumimoji="0" lang="nb-NO" altLang="nb-NO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237513357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Bruk av representasjoner i undervisningen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836239917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Forberedelse til C - Utprøving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45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2844597067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Hele denne økta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105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245927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88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572532" y="156520"/>
            <a:ext cx="7945391" cy="4440194"/>
          </a:xfrm>
        </p:spPr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30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Oppsummering </a:t>
            </a:r>
            <a:r>
              <a:rPr lang="nb-NO" dirty="0"/>
              <a:t>knyttet til A</a:t>
            </a:r>
            <a:r>
              <a:rPr lang="nb-NO" sz="3200" dirty="0"/>
              <a:t> - Forarbeid</a:t>
            </a:r>
          </a:p>
        </p:txBody>
      </p:sp>
    </p:spTree>
    <p:extLst>
      <p:ext uri="{BB962C8B-B14F-4D97-AF65-F5344CB8AC3E}">
        <p14:creationId xmlns:p14="http://schemas.microsoft.com/office/powerpoint/2010/main" val="297324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4822" y="661780"/>
            <a:ext cx="8229600" cy="927310"/>
          </a:xfrm>
        </p:spPr>
        <p:txBody>
          <a:bodyPr/>
          <a:lstStyle/>
          <a:p>
            <a:r>
              <a:rPr lang="nb-NO" dirty="0">
                <a:cs typeface="Calibri"/>
              </a:rPr>
              <a:t>Oppsummering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4865" y="1745609"/>
            <a:ext cx="8229600" cy="40170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nb-NO" sz="2000" dirty="0">
                <a:latin typeface="Woodford Bourne"/>
              </a:rPr>
              <a:t>Bruk notatene fra forarbeidet, og diskuter i grupper på tre–fire personer.</a:t>
            </a:r>
          </a:p>
          <a:p>
            <a:pPr>
              <a:buNone/>
            </a:pPr>
            <a:r>
              <a:rPr lang="nb-NO" sz="2000" dirty="0">
                <a:latin typeface="Woodford Bourne"/>
              </a:rPr>
              <a:t>Trekk fram momentene dere har markert under forarbeidet. Diskuter hvordan dere bruker representasjoner for å støtte elever som presterer lavt. </a:t>
            </a:r>
          </a:p>
          <a:p>
            <a:pPr>
              <a:buNone/>
            </a:pPr>
            <a:endParaRPr lang="nb-NO" sz="2000" dirty="0"/>
          </a:p>
          <a:p>
            <a:pPr>
              <a:buNone/>
            </a:pPr>
            <a:r>
              <a:rPr lang="nb-NO" sz="2000" dirty="0">
                <a:latin typeface="Woodford Bourne"/>
              </a:rPr>
              <a:t>Velg et moment dere vil trekke fram i plenum. </a:t>
            </a:r>
          </a:p>
          <a:p>
            <a:pPr>
              <a:buNone/>
            </a:pPr>
            <a:endParaRPr lang="nb-NO" sz="2000" dirty="0"/>
          </a:p>
          <a:p>
            <a:pPr>
              <a:buNone/>
            </a:pPr>
            <a:r>
              <a:rPr lang="nb-NO" sz="2000" dirty="0">
                <a:latin typeface="Woodford Bourne"/>
              </a:rPr>
              <a:t>Gruppene deler momentene de har valgt. 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82523357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tema">
  <a:themeElements>
    <a:clrScheme name="Entro sitt">
      <a:dk1>
        <a:sysClr val="windowText" lastClr="000000"/>
      </a:dk1>
      <a:lt1>
        <a:sysClr val="window" lastClr="FFFFFF"/>
      </a:lt1>
      <a:dk2>
        <a:srgbClr val="73AB48"/>
      </a:dk2>
      <a:lt2>
        <a:srgbClr val="EEECE1"/>
      </a:lt2>
      <a:accent1>
        <a:srgbClr val="8D8F8C"/>
      </a:accent1>
      <a:accent2>
        <a:srgbClr val="C0504D"/>
      </a:accent2>
      <a:accent3>
        <a:srgbClr val="FAF8F7"/>
      </a:accent3>
      <a:accent4>
        <a:srgbClr val="CBCCC6"/>
      </a:accent4>
      <a:accent5>
        <a:srgbClr val="4BACC6"/>
      </a:accent5>
      <a:accent6>
        <a:srgbClr val="F79646"/>
      </a:accent6>
      <a:hlink>
        <a:srgbClr val="447B53"/>
      </a:hlink>
      <a:folHlink>
        <a:srgbClr val="56693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Standardtema</Template>
  <TotalTime>0</TotalTime>
  <Words>698</Words>
  <Application>Microsoft Office PowerPoint</Application>
  <PresentationFormat>Skjermfremvisning (4:3)</PresentationFormat>
  <Paragraphs>136</Paragraphs>
  <Slides>24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5" baseType="lpstr">
      <vt:lpstr>Standardtema</vt:lpstr>
      <vt:lpstr>Modul 1 – Representasjoner i matematikk</vt:lpstr>
      <vt:lpstr>Mål</vt:lpstr>
      <vt:lpstr>Tidsplan for denne modulen</vt:lpstr>
      <vt:lpstr>A – Forarbeid 30 minutter </vt:lpstr>
      <vt:lpstr>Individuelt arbeid</vt:lpstr>
      <vt:lpstr>B – Samarbeid 105 minutter </vt:lpstr>
      <vt:lpstr>Tidsplan for denne økta</vt:lpstr>
      <vt:lpstr>Oppsummering knyttet til A - Forarbeid</vt:lpstr>
      <vt:lpstr>Oppsummering</vt:lpstr>
      <vt:lpstr>Bruk av representasjoner i undervisningen</vt:lpstr>
      <vt:lpstr>Valg av oppgave</vt:lpstr>
      <vt:lpstr>Diskusjon i grupper og plenum</vt:lpstr>
      <vt:lpstr>Planlegg utprøving </vt:lpstr>
      <vt:lpstr>PowerPoint-presentasjon</vt:lpstr>
      <vt:lpstr>C – Utprøving 30 minutter </vt:lpstr>
      <vt:lpstr>Utprøving med elever</vt:lpstr>
      <vt:lpstr>D – Etterarbeid 50 minutter </vt:lpstr>
      <vt:lpstr>Erfaringsdeling fra utprøving</vt:lpstr>
      <vt:lpstr>Erfaringsdeling i grupper</vt:lpstr>
      <vt:lpstr>Erfaringsdeling i plenum</vt:lpstr>
      <vt:lpstr>Konsekvenser for matematikkundervisningen</vt:lpstr>
      <vt:lpstr>Konsekvenser for matematikkundervisningen</vt:lpstr>
      <vt:lpstr>Neste modul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steinar ness</dc:creator>
  <cp:lastModifiedBy>Olaug Ellen Lona Svingen</cp:lastModifiedBy>
  <cp:revision>182</cp:revision>
  <cp:lastPrinted>2018-09-17T11:32:29Z</cp:lastPrinted>
  <dcterms:created xsi:type="dcterms:W3CDTF">2017-11-27T08:38:29Z</dcterms:created>
  <dcterms:modified xsi:type="dcterms:W3CDTF">2020-06-22T07:03:08Z</dcterms:modified>
</cp:coreProperties>
</file>