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12" r:id="rId2"/>
    <p:sldId id="298" r:id="rId3"/>
    <p:sldId id="314" r:id="rId4"/>
    <p:sldId id="268" r:id="rId5"/>
    <p:sldId id="313" r:id="rId6"/>
    <p:sldId id="294" r:id="rId7"/>
    <p:sldId id="315" r:id="rId8"/>
    <p:sldId id="316" r:id="rId9"/>
    <p:sldId id="317" r:id="rId10"/>
    <p:sldId id="319" r:id="rId11"/>
    <p:sldId id="320" r:id="rId12"/>
    <p:sldId id="328" r:id="rId13"/>
    <p:sldId id="326" r:id="rId14"/>
    <p:sldId id="327" r:id="rId15"/>
    <p:sldId id="321" r:id="rId16"/>
    <p:sldId id="323" r:id="rId17"/>
    <p:sldId id="295" r:id="rId18"/>
    <p:sldId id="302" r:id="rId19"/>
    <p:sldId id="296" r:id="rId20"/>
    <p:sldId id="263" r:id="rId21"/>
    <p:sldId id="324" r:id="rId22"/>
    <p:sldId id="291" r:id="rId23"/>
    <p:sldId id="329" r:id="rId24"/>
    <p:sldId id="257" r:id="rId25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trid Bondø" initials="AB" lastIdx="8" clrIdx="0">
    <p:extLst>
      <p:ext uri="{19B8F6BF-5375-455C-9EA6-DF929625EA0E}">
        <p15:presenceInfo xmlns:p15="http://schemas.microsoft.com/office/powerpoint/2012/main" userId="S-1-5-21-3959417778-1711865379-3952174976-726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9F9"/>
    <a:srgbClr val="5DA2F5"/>
    <a:srgbClr val="B7DEE8"/>
    <a:srgbClr val="008FFA"/>
    <a:srgbClr val="1E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AA0272-ED8B-4282-A45E-72FA75997C1C}" v="824" dt="2020-06-11T08:24:09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1496" autoAdjust="0"/>
  </p:normalViewPr>
  <p:slideViewPr>
    <p:cSldViewPr snapToGrid="0" snapToObjects="1">
      <p:cViewPr varScale="1">
        <p:scale>
          <a:sx n="75" d="100"/>
          <a:sy n="75" d="100"/>
        </p:scale>
        <p:origin x="7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242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in Anders Heggem" clId="Web-{98AA0272-ED8B-4282-A45E-72FA75997C1C}"/>
    <pc:docChg chg="modSld">
      <pc:chgData name="Svein Anders Heggem" userId="" providerId="" clId="Web-{98AA0272-ED8B-4282-A45E-72FA75997C1C}" dt="2020-06-11T08:24:07.143" v="812" actId="20577"/>
      <pc:docMkLst>
        <pc:docMk/>
      </pc:docMkLst>
      <pc:sldChg chg="modSp">
        <pc:chgData name="Svein Anders Heggem" userId="" providerId="" clId="Web-{98AA0272-ED8B-4282-A45E-72FA75997C1C}" dt="2020-06-11T08:22:23.436" v="798" actId="20577"/>
        <pc:sldMkLst>
          <pc:docMk/>
          <pc:sldMk cId="519356057" sldId="263"/>
        </pc:sldMkLst>
        <pc:spChg chg="mod">
          <ac:chgData name="Svein Anders Heggem" userId="" providerId="" clId="Web-{98AA0272-ED8B-4282-A45E-72FA75997C1C}" dt="2020-06-11T08:20:29.604" v="779" actId="14100"/>
          <ac:spMkLst>
            <pc:docMk/>
            <pc:sldMk cId="519356057" sldId="263"/>
            <ac:spMk id="2" creationId="{00000000-0000-0000-0000-000000000000}"/>
          </ac:spMkLst>
        </pc:spChg>
        <pc:spChg chg="mod">
          <ac:chgData name="Svein Anders Heggem" userId="" providerId="" clId="Web-{98AA0272-ED8B-4282-A45E-72FA75997C1C}" dt="2020-06-11T08:22:23.436" v="798" actId="20577"/>
          <ac:spMkLst>
            <pc:docMk/>
            <pc:sldMk cId="519356057" sldId="263"/>
            <ac:spMk id="3" creationId="{00000000-0000-0000-0000-000000000000}"/>
          </ac:spMkLst>
        </pc:spChg>
      </pc:sldChg>
      <pc:sldChg chg="modSp">
        <pc:chgData name="Svein Anders Heggem" userId="" providerId="" clId="Web-{98AA0272-ED8B-4282-A45E-72FA75997C1C}" dt="2020-06-11T07:43:02.991" v="76" actId="20577"/>
        <pc:sldMkLst>
          <pc:docMk/>
          <pc:sldMk cId="1385617523" sldId="268"/>
        </pc:sldMkLst>
        <pc:spChg chg="mod">
          <ac:chgData name="Svein Anders Heggem" userId="" providerId="" clId="Web-{98AA0272-ED8B-4282-A45E-72FA75997C1C}" dt="2020-06-11T07:43:02.991" v="76" actId="20577"/>
          <ac:spMkLst>
            <pc:docMk/>
            <pc:sldMk cId="1385617523" sldId="268"/>
            <ac:spMk id="2" creationId="{00000000-0000-0000-0000-000000000000}"/>
          </ac:spMkLst>
        </pc:spChg>
      </pc:sldChg>
      <pc:sldChg chg="modSp">
        <pc:chgData name="Svein Anders Heggem" userId="" providerId="" clId="Web-{98AA0272-ED8B-4282-A45E-72FA75997C1C}" dt="2020-06-11T07:41:08.456" v="63" actId="20577"/>
        <pc:sldMkLst>
          <pc:docMk/>
          <pc:sldMk cId="4070240902" sldId="298"/>
        </pc:sldMkLst>
        <pc:spChg chg="mod">
          <ac:chgData name="Svein Anders Heggem" userId="" providerId="" clId="Web-{98AA0272-ED8B-4282-A45E-72FA75997C1C}" dt="2020-06-11T07:37:58.059" v="1" actId="14100"/>
          <ac:spMkLst>
            <pc:docMk/>
            <pc:sldMk cId="4070240902" sldId="298"/>
            <ac:spMk id="2" creationId="{00000000-0000-0000-0000-000000000000}"/>
          </ac:spMkLst>
        </pc:spChg>
        <pc:spChg chg="mod">
          <ac:chgData name="Svein Anders Heggem" userId="" providerId="" clId="Web-{98AA0272-ED8B-4282-A45E-72FA75997C1C}" dt="2020-06-11T07:41:08.456" v="63" actId="20577"/>
          <ac:spMkLst>
            <pc:docMk/>
            <pc:sldMk cId="4070240902" sldId="298"/>
            <ac:spMk id="3" creationId="{00000000-0000-0000-0000-000000000000}"/>
          </ac:spMkLst>
        </pc:spChg>
      </pc:sldChg>
      <pc:sldChg chg="modSp">
        <pc:chgData name="Svein Anders Heggem" userId="" providerId="" clId="Web-{98AA0272-ED8B-4282-A45E-72FA75997C1C}" dt="2020-06-11T08:19:45.102" v="776" actId="20577"/>
        <pc:sldMkLst>
          <pc:docMk/>
          <pc:sldMk cId="2206178013" sldId="302"/>
        </pc:sldMkLst>
        <pc:spChg chg="mod">
          <ac:chgData name="Svein Anders Heggem" userId="" providerId="" clId="Web-{98AA0272-ED8B-4282-A45E-72FA75997C1C}" dt="2020-06-11T08:19:45.102" v="776" actId="20577"/>
          <ac:spMkLst>
            <pc:docMk/>
            <pc:sldMk cId="2206178013" sldId="302"/>
            <ac:spMk id="3" creationId="{00000000-0000-0000-0000-000000000000}"/>
          </ac:spMkLst>
        </pc:spChg>
      </pc:sldChg>
      <pc:sldChg chg="modSp">
        <pc:chgData name="Svein Anders Heggem" userId="" providerId="" clId="Web-{98AA0272-ED8B-4282-A45E-72FA75997C1C}" dt="2020-06-11T07:44:53.354" v="90" actId="20577"/>
        <pc:sldMkLst>
          <pc:docMk/>
          <pc:sldMk cId="386200014" sldId="313"/>
        </pc:sldMkLst>
        <pc:spChg chg="mod">
          <ac:chgData name="Svein Anders Heggem" userId="" providerId="" clId="Web-{98AA0272-ED8B-4282-A45E-72FA75997C1C}" dt="2020-06-11T07:44:53.354" v="90" actId="20577"/>
          <ac:spMkLst>
            <pc:docMk/>
            <pc:sldMk cId="386200014" sldId="313"/>
            <ac:spMk id="3" creationId="{00000000-0000-0000-0000-000000000000}"/>
          </ac:spMkLst>
        </pc:spChg>
      </pc:sldChg>
      <pc:sldChg chg="modSp">
        <pc:chgData name="Svein Anders Heggem" userId="" providerId="" clId="Web-{98AA0272-ED8B-4282-A45E-72FA75997C1C}" dt="2020-06-11T07:41:24.065" v="68"/>
        <pc:sldMkLst>
          <pc:docMk/>
          <pc:sldMk cId="1386905241" sldId="314"/>
        </pc:sldMkLst>
        <pc:graphicFrameChg chg="mod modGraphic">
          <ac:chgData name="Svein Anders Heggem" userId="" providerId="" clId="Web-{98AA0272-ED8B-4282-A45E-72FA75997C1C}" dt="2020-06-11T07:41:24.065" v="68"/>
          <ac:graphicFrameMkLst>
            <pc:docMk/>
            <pc:sldMk cId="1386905241" sldId="314"/>
            <ac:graphicFrameMk id="4" creationId="{00000000-0000-0000-0000-000000000000}"/>
          </ac:graphicFrameMkLst>
        </pc:graphicFrameChg>
      </pc:sldChg>
      <pc:sldChg chg="modSp">
        <pc:chgData name="Svein Anders Heggem" userId="" providerId="" clId="Web-{98AA0272-ED8B-4282-A45E-72FA75997C1C}" dt="2020-06-11T07:46:45.264" v="132"/>
        <pc:sldMkLst>
          <pc:docMk/>
          <pc:sldMk cId="1939681625" sldId="315"/>
        </pc:sldMkLst>
        <pc:graphicFrameChg chg="mod modGraphic">
          <ac:chgData name="Svein Anders Heggem" userId="" providerId="" clId="Web-{98AA0272-ED8B-4282-A45E-72FA75997C1C}" dt="2020-06-11T07:46:45.264" v="132"/>
          <ac:graphicFrameMkLst>
            <pc:docMk/>
            <pc:sldMk cId="1939681625" sldId="315"/>
            <ac:graphicFrameMk id="4" creationId="{00000000-0000-0000-0000-000000000000}"/>
          </ac:graphicFrameMkLst>
        </pc:graphicFrameChg>
      </pc:sldChg>
      <pc:sldChg chg="modSp">
        <pc:chgData name="Svein Anders Heggem" userId="" providerId="" clId="Web-{98AA0272-ED8B-4282-A45E-72FA75997C1C}" dt="2020-06-11T07:46:53.952" v="133" actId="20577"/>
        <pc:sldMkLst>
          <pc:docMk/>
          <pc:sldMk cId="3756660670" sldId="316"/>
        </pc:sldMkLst>
        <pc:spChg chg="mod">
          <ac:chgData name="Svein Anders Heggem" userId="" providerId="" clId="Web-{98AA0272-ED8B-4282-A45E-72FA75997C1C}" dt="2020-06-11T07:45:26.964" v="124" actId="20577"/>
          <ac:spMkLst>
            <pc:docMk/>
            <pc:sldMk cId="3756660670" sldId="316"/>
            <ac:spMk id="2" creationId="{00000000-0000-0000-0000-000000000000}"/>
          </ac:spMkLst>
        </pc:spChg>
        <pc:spChg chg="mod">
          <ac:chgData name="Svein Anders Heggem" userId="" providerId="" clId="Web-{98AA0272-ED8B-4282-A45E-72FA75997C1C}" dt="2020-06-11T07:46:53.952" v="133" actId="20577"/>
          <ac:spMkLst>
            <pc:docMk/>
            <pc:sldMk cId="3756660670" sldId="316"/>
            <ac:spMk id="3" creationId="{00000000-0000-0000-0000-000000000000}"/>
          </ac:spMkLst>
        </pc:spChg>
      </pc:sldChg>
      <pc:sldChg chg="modSp">
        <pc:chgData name="Svein Anders Heggem" userId="" providerId="" clId="Web-{98AA0272-ED8B-4282-A45E-72FA75997C1C}" dt="2020-06-11T07:49:11.238" v="157" actId="14100"/>
        <pc:sldMkLst>
          <pc:docMk/>
          <pc:sldMk cId="519524784" sldId="317"/>
        </pc:sldMkLst>
        <pc:spChg chg="mod">
          <ac:chgData name="Svein Anders Heggem" userId="" providerId="" clId="Web-{98AA0272-ED8B-4282-A45E-72FA75997C1C}" dt="2020-06-11T07:49:05.878" v="156" actId="14100"/>
          <ac:spMkLst>
            <pc:docMk/>
            <pc:sldMk cId="519524784" sldId="317"/>
            <ac:spMk id="2" creationId="{00000000-0000-0000-0000-000000000000}"/>
          </ac:spMkLst>
        </pc:spChg>
        <pc:spChg chg="mod">
          <ac:chgData name="Svein Anders Heggem" userId="" providerId="" clId="Web-{98AA0272-ED8B-4282-A45E-72FA75997C1C}" dt="2020-06-11T07:49:11.238" v="157" actId="14100"/>
          <ac:spMkLst>
            <pc:docMk/>
            <pc:sldMk cId="519524784" sldId="317"/>
            <ac:spMk id="3" creationId="{00000000-0000-0000-0000-000000000000}"/>
          </ac:spMkLst>
        </pc:spChg>
      </pc:sldChg>
      <pc:sldChg chg="modSp">
        <pc:chgData name="Svein Anders Heggem" userId="" providerId="" clId="Web-{98AA0272-ED8B-4282-A45E-72FA75997C1C}" dt="2020-06-11T08:07:29.577" v="294" actId="20577"/>
        <pc:sldMkLst>
          <pc:docMk/>
          <pc:sldMk cId="2515077966" sldId="320"/>
        </pc:sldMkLst>
        <pc:spChg chg="mod">
          <ac:chgData name="Svein Anders Heggem" userId="" providerId="" clId="Web-{98AA0272-ED8B-4282-A45E-72FA75997C1C}" dt="2020-06-11T07:50:13.725" v="159" actId="14100"/>
          <ac:spMkLst>
            <pc:docMk/>
            <pc:sldMk cId="2515077966" sldId="320"/>
            <ac:spMk id="4" creationId="{00000000-0000-0000-0000-000000000000}"/>
          </ac:spMkLst>
        </pc:spChg>
        <pc:spChg chg="mod">
          <ac:chgData name="Svein Anders Heggem" userId="" providerId="" clId="Web-{98AA0272-ED8B-4282-A45E-72FA75997C1C}" dt="2020-06-11T08:07:29.577" v="294" actId="20577"/>
          <ac:spMkLst>
            <pc:docMk/>
            <pc:sldMk cId="2515077966" sldId="320"/>
            <ac:spMk id="5" creationId="{00000000-0000-0000-0000-000000000000}"/>
          </ac:spMkLst>
        </pc:spChg>
      </pc:sldChg>
      <pc:sldChg chg="modSp">
        <pc:chgData name="Svein Anders Heggem" userId="" providerId="" clId="Web-{98AA0272-ED8B-4282-A45E-72FA75997C1C}" dt="2020-06-11T08:16:17.735" v="643" actId="14100"/>
        <pc:sldMkLst>
          <pc:docMk/>
          <pc:sldMk cId="1565209641" sldId="323"/>
        </pc:sldMkLst>
        <pc:spChg chg="mod">
          <ac:chgData name="Svein Anders Heggem" userId="" providerId="" clId="Web-{98AA0272-ED8B-4282-A45E-72FA75997C1C}" dt="2020-06-11T08:16:17.735" v="643" actId="14100"/>
          <ac:spMkLst>
            <pc:docMk/>
            <pc:sldMk cId="1565209641" sldId="323"/>
            <ac:spMk id="4" creationId="{00000000-0000-0000-0000-000000000000}"/>
          </ac:spMkLst>
        </pc:spChg>
        <pc:spChg chg="mod">
          <ac:chgData name="Svein Anders Heggem" userId="" providerId="" clId="Web-{98AA0272-ED8B-4282-A45E-72FA75997C1C}" dt="2020-06-11T08:16:14.907" v="641" actId="20577"/>
          <ac:spMkLst>
            <pc:docMk/>
            <pc:sldMk cId="1565209641" sldId="323"/>
            <ac:spMk id="5" creationId="{00000000-0000-0000-0000-000000000000}"/>
          </ac:spMkLst>
        </pc:spChg>
      </pc:sldChg>
      <pc:sldChg chg="modSp">
        <pc:chgData name="Svein Anders Heggem" userId="" providerId="" clId="Web-{98AA0272-ED8B-4282-A45E-72FA75997C1C}" dt="2020-06-11T08:24:02.830" v="811" actId="20577"/>
        <pc:sldMkLst>
          <pc:docMk/>
          <pc:sldMk cId="3844877295" sldId="324"/>
        </pc:sldMkLst>
        <pc:spChg chg="mod">
          <ac:chgData name="Svein Anders Heggem" userId="" providerId="" clId="Web-{98AA0272-ED8B-4282-A45E-72FA75997C1C}" dt="2020-06-11T08:23:33.657" v="808" actId="14100"/>
          <ac:spMkLst>
            <pc:docMk/>
            <pc:sldMk cId="3844877295" sldId="324"/>
            <ac:spMk id="2" creationId="{00000000-0000-0000-0000-000000000000}"/>
          </ac:spMkLst>
        </pc:spChg>
        <pc:spChg chg="mod">
          <ac:chgData name="Svein Anders Heggem" userId="" providerId="" clId="Web-{98AA0272-ED8B-4282-A45E-72FA75997C1C}" dt="2020-06-11T08:24:02.830" v="811" actId="20577"/>
          <ac:spMkLst>
            <pc:docMk/>
            <pc:sldMk cId="3844877295" sldId="324"/>
            <ac:spMk id="3" creationId="{00000000-0000-0000-0000-000000000000}"/>
          </ac:spMkLst>
        </pc:spChg>
      </pc:sldChg>
      <pc:sldChg chg="modSp">
        <pc:chgData name="Svein Anders Heggem" userId="" providerId="" clId="Web-{98AA0272-ED8B-4282-A45E-72FA75997C1C}" dt="2020-06-11T08:12:39.307" v="570" actId="20577"/>
        <pc:sldMkLst>
          <pc:docMk/>
          <pc:sldMk cId="1893875341" sldId="327"/>
        </pc:sldMkLst>
        <pc:spChg chg="mod">
          <ac:chgData name="Svein Anders Heggem" userId="" providerId="" clId="Web-{98AA0272-ED8B-4282-A45E-72FA75997C1C}" dt="2020-06-11T08:11:35.132" v="563" actId="14100"/>
          <ac:spMkLst>
            <pc:docMk/>
            <pc:sldMk cId="1893875341" sldId="327"/>
            <ac:spMk id="4" creationId="{1FC406AE-2B6A-4DC3-8A50-1ADE431A3C83}"/>
          </ac:spMkLst>
        </pc:spChg>
        <pc:spChg chg="mod">
          <ac:chgData name="Svein Anders Heggem" userId="" providerId="" clId="Web-{98AA0272-ED8B-4282-A45E-72FA75997C1C}" dt="2020-06-11T08:12:39.307" v="570" actId="20577"/>
          <ac:spMkLst>
            <pc:docMk/>
            <pc:sldMk cId="1893875341" sldId="327"/>
            <ac:spMk id="5" creationId="{B3DF3DDD-19BA-43AD-8F68-38FC0EA4D4ED}"/>
          </ac:spMkLst>
        </pc:spChg>
      </pc:sldChg>
      <pc:sldChg chg="addSp modSp">
        <pc:chgData name="Svein Anders Heggem" userId="" providerId="" clId="Web-{98AA0272-ED8B-4282-A45E-72FA75997C1C}" dt="2020-06-11T08:00:15.967" v="289" actId="14100"/>
        <pc:sldMkLst>
          <pc:docMk/>
          <pc:sldMk cId="3164216048" sldId="328"/>
        </pc:sldMkLst>
        <pc:spChg chg="mod">
          <ac:chgData name="Svein Anders Heggem" userId="" providerId="" clId="Web-{98AA0272-ED8B-4282-A45E-72FA75997C1C}" dt="2020-06-11T07:56:16.566" v="204" actId="14100"/>
          <ac:spMkLst>
            <pc:docMk/>
            <pc:sldMk cId="3164216048" sldId="328"/>
            <ac:spMk id="2" creationId="{00000000-0000-0000-0000-000000000000}"/>
          </ac:spMkLst>
        </pc:spChg>
        <pc:spChg chg="mod">
          <ac:chgData name="Svein Anders Heggem" userId="" providerId="" clId="Web-{98AA0272-ED8B-4282-A45E-72FA75997C1C}" dt="2020-06-11T07:55:37.799" v="199" actId="20577"/>
          <ac:spMkLst>
            <pc:docMk/>
            <pc:sldMk cId="3164216048" sldId="328"/>
            <ac:spMk id="3" creationId="{00000000-0000-0000-0000-000000000000}"/>
          </ac:spMkLst>
        </pc:spChg>
        <pc:spChg chg="add mod">
          <ac:chgData name="Svein Anders Heggem" userId="" providerId="" clId="Web-{98AA0272-ED8B-4282-A45E-72FA75997C1C}" dt="2020-06-11T08:00:15.967" v="289" actId="14100"/>
          <ac:spMkLst>
            <pc:docMk/>
            <pc:sldMk cId="3164216048" sldId="328"/>
            <ac:spMk id="4" creationId="{A62849D5-EAEC-4DEE-922A-FFF7D1222C1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61D4D-BBB0-425F-81E5-D16DF558CE00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A8049-8A12-4E74-9CEB-F634D483E3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9927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3666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5140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9635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6941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3519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6066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8810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746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584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vedslide, buet tittel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3"/>
          </p:nvPr>
        </p:nvSpPr>
        <p:spPr>
          <a:xfrm>
            <a:off x="7" y="197708"/>
            <a:ext cx="9144000" cy="7110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 dirty="0"/>
          </a:p>
        </p:txBody>
      </p:sp>
      <p:sp>
        <p:nvSpPr>
          <p:cNvPr id="7" name="Rektangel 19"/>
          <p:cNvSpPr/>
          <p:nvPr userDrawn="1"/>
        </p:nvSpPr>
        <p:spPr>
          <a:xfrm>
            <a:off x="0" y="4513811"/>
            <a:ext cx="9144007" cy="2344190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solidFill>
            <a:srgbClr val="EBF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ktangel 19"/>
          <p:cNvSpPr/>
          <p:nvPr userDrawn="1"/>
        </p:nvSpPr>
        <p:spPr>
          <a:xfrm>
            <a:off x="0" y="4704746"/>
            <a:ext cx="9144007" cy="2405667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3904 w 6470253"/>
              <a:gd name="connsiteY3" fmla="*/ 1726478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55123" y="1747680"/>
                  <a:pt x="3904" y="1726478"/>
                </a:cubicBezTo>
                <a:cubicBezTo>
                  <a:pt x="2603" y="1196231"/>
                  <a:pt x="1301" y="665985"/>
                  <a:pt x="0" y="135738"/>
                </a:cubicBez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5447" y="5838475"/>
            <a:ext cx="963920" cy="869310"/>
          </a:xfrm>
          <a:prstGeom prst="rect">
            <a:avLst/>
          </a:prstGeom>
        </p:spPr>
      </p:pic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467928" y="6133487"/>
            <a:ext cx="6051665" cy="73931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algn="l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3" y="5324219"/>
            <a:ext cx="8229600" cy="794471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89672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021492"/>
            <a:ext cx="3008313" cy="947588"/>
          </a:xfrm>
        </p:spPr>
        <p:txBody>
          <a:bodyPr anchor="b">
            <a:normAutofit/>
          </a:bodyPr>
          <a:lstStyle>
            <a:lvl1pPr algn="l">
              <a:defRPr sz="2400" b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021492"/>
            <a:ext cx="5111750" cy="500036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2084173"/>
            <a:ext cx="3008313" cy="39376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232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792362"/>
            <a:ext cx="5486400" cy="566738"/>
          </a:xfrm>
        </p:spPr>
        <p:txBody>
          <a:bodyPr anchor="b"/>
          <a:lstStyle>
            <a:lvl1pPr algn="l">
              <a:defRPr sz="2000" b="0" i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1252151"/>
            <a:ext cx="5486400" cy="34754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709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108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148056"/>
            <a:ext cx="8229600" cy="3992563"/>
          </a:xfrm>
        </p:spPr>
        <p:txBody>
          <a:bodyPr vert="horz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401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905990" y="2010032"/>
            <a:ext cx="7381275" cy="39047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 dirty="0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905990" y="1005016"/>
            <a:ext cx="7381275" cy="927310"/>
          </a:xfrm>
        </p:spPr>
        <p:txBody>
          <a:bodyPr/>
          <a:lstStyle>
            <a:lvl1pPr>
              <a:defRPr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4749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b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0" y="6689"/>
            <a:ext cx="9144000" cy="63674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pPr/>
              <a:t>22.02.2021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Friform 5"/>
          <p:cNvSpPr/>
          <p:nvPr userDrawn="1"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 userDrawn="1"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ittel 1"/>
          <p:cNvSpPr txBox="1">
            <a:spLocks/>
          </p:cNvSpPr>
          <p:nvPr userDrawn="1"/>
        </p:nvSpPr>
        <p:spPr>
          <a:xfrm>
            <a:off x="457199" y="5899458"/>
            <a:ext cx="8229600" cy="941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3200">
                <a:solidFill>
                  <a:schemeClr val="bg1"/>
                </a:solidFill>
              </a:rPr>
              <a:t>Kapittelside</a:t>
            </a: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5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14329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64310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090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45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 b="0" i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22.02.2021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285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2075935"/>
            <a:ext cx="4038600" cy="39212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075935"/>
            <a:ext cx="4038600" cy="39212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008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4511"/>
            <a:ext cx="8229600" cy="927310"/>
          </a:xfrm>
        </p:spPr>
        <p:txBody>
          <a:bodyPr/>
          <a:lstStyle>
            <a:lvl1pPr>
              <a:defRPr b="0" i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14200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842053"/>
            <a:ext cx="4040188" cy="3171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213394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842053"/>
            <a:ext cx="4041775" cy="3171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779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862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365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917153"/>
            <a:ext cx="8229600" cy="927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001795"/>
            <a:ext cx="8229600" cy="4017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1915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fld id="{B707B217-E5B1-7C42-B868-A854B78504CF}" type="datetimeFigureOut">
              <a:rPr lang="nb-NO" smtClean="0"/>
              <a:pPr/>
              <a:t>22.02.2021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769973" y="61830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844746" y="61751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5D47-7C05-3D42-89E8-8596BD2E973A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6599" y="6138023"/>
            <a:ext cx="466677" cy="435770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6704435"/>
            <a:ext cx="9144000" cy="153566"/>
          </a:xfrm>
          <a:prstGeom prst="rect">
            <a:avLst/>
          </a:prstGeom>
          <a:solidFill>
            <a:srgbClr val="1F48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2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1" r:id="rId3"/>
    <p:sldLayoutId id="2147483650" r:id="rId4"/>
    <p:sldLayoutId id="2147483649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6MCDQgmAEw&amp;list=PLGuvtYyJXnludgxfGydd8HRKBAVaH1aSd&amp;index=3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0099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4098" y="5885505"/>
            <a:ext cx="8208143" cy="6660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nb-NO" sz="3200" kern="1200" noProof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ktangel 19"/>
          <p:cNvSpPr/>
          <p:nvPr/>
        </p:nvSpPr>
        <p:spPr>
          <a:xfrm>
            <a:off x="0" y="3805707"/>
            <a:ext cx="9144007" cy="3052294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solidFill>
            <a:srgbClr val="EBF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ktangel 19"/>
          <p:cNvSpPr/>
          <p:nvPr/>
        </p:nvSpPr>
        <p:spPr>
          <a:xfrm>
            <a:off x="-23835" y="4114800"/>
            <a:ext cx="9144007" cy="2995871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3904 w 6470253"/>
              <a:gd name="connsiteY3" fmla="*/ 1726478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55123" y="1747680"/>
                  <a:pt x="3904" y="1726478"/>
                </a:cubicBezTo>
                <a:cubicBezTo>
                  <a:pt x="2603" y="1196231"/>
                  <a:pt x="1301" y="665985"/>
                  <a:pt x="0" y="135738"/>
                </a:cubicBez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3407" y="4773179"/>
            <a:ext cx="7126114" cy="759638"/>
          </a:xfrm>
        </p:spPr>
        <p:txBody>
          <a:bodyPr>
            <a:noAutofit/>
          </a:bodyPr>
          <a:lstStyle/>
          <a:p>
            <a:pPr algn="l"/>
            <a:r>
              <a:rPr lang="nb-NO" sz="2600" dirty="0">
                <a:solidFill>
                  <a:schemeClr val="bg1"/>
                </a:solidFill>
              </a:rPr>
              <a:t>Modul 2  </a:t>
            </a:r>
            <a:br>
              <a:rPr lang="nb-NO" sz="2600" dirty="0">
                <a:solidFill>
                  <a:schemeClr val="bg1"/>
                </a:solidFill>
              </a:rPr>
            </a:br>
            <a:r>
              <a:rPr lang="nb-NO" sz="2600" dirty="0">
                <a:solidFill>
                  <a:schemeClr val="bg1"/>
                </a:solidFill>
              </a:rPr>
              <a:t>Utvikle elevenes strategier i arbeid med tall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3406" y="5648343"/>
            <a:ext cx="6051665" cy="542853"/>
          </a:xfrm>
        </p:spPr>
        <p:txBody>
          <a:bodyPr/>
          <a:lstStyle/>
          <a:p>
            <a:pPr algn="l"/>
            <a:r>
              <a:rPr lang="nb-NO" dirty="0"/>
              <a:t>Oppfølging av vurdering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5447" y="5838475"/>
            <a:ext cx="963920" cy="869310"/>
          </a:xfrm>
          <a:prstGeom prst="rect">
            <a:avLst/>
          </a:prstGeom>
        </p:spPr>
      </p:pic>
      <p:sp>
        <p:nvSpPr>
          <p:cNvPr id="10" name="Undertittel 2"/>
          <p:cNvSpPr txBox="1">
            <a:spLocks/>
          </p:cNvSpPr>
          <p:nvPr/>
        </p:nvSpPr>
        <p:spPr>
          <a:xfrm>
            <a:off x="633405" y="6374507"/>
            <a:ext cx="6051665" cy="542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dirty="0">
                <a:solidFill>
                  <a:schemeClr val="bg1"/>
                </a:solidFill>
              </a:rPr>
              <a:t>Utarbeidet i samarbeid med </a:t>
            </a:r>
            <a:r>
              <a:rPr lang="nb-NO" sz="1800" dirty="0" err="1">
                <a:solidFill>
                  <a:schemeClr val="bg1"/>
                </a:solidFill>
              </a:rPr>
              <a:t>Statped</a:t>
            </a:r>
            <a:endParaRPr lang="nb-NO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20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>
          <a:xfrm>
            <a:off x="50407" y="0"/>
            <a:ext cx="9144000" cy="7110413"/>
          </a:xfrm>
        </p:spPr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15 minutter</a:t>
            </a: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Se film og drøfte observasjon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4207880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57200" y="330557"/>
            <a:ext cx="8229600" cy="547748"/>
          </a:xfrm>
        </p:spPr>
        <p:txBody>
          <a:bodyPr>
            <a:normAutofit fontScale="90000"/>
          </a:bodyPr>
          <a:lstStyle/>
          <a:p>
            <a:r>
              <a:rPr lang="nb-NO" dirty="0"/>
              <a:t>Filmen </a:t>
            </a:r>
            <a:r>
              <a:rPr lang="nb-NO" i="1" dirty="0"/>
              <a:t>Snille tall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457200" y="1061516"/>
            <a:ext cx="8146800" cy="49573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>
                <a:latin typeface="Woodford Bourne"/>
              </a:rPr>
              <a:t>I artikkelen brukes “vennlige tall” mens i filmen brukes “snille tall” om samme sak. I filmen diskuteres bruken av </a:t>
            </a:r>
            <a:r>
              <a:rPr lang="nb-NO" i="1" dirty="0">
                <a:latin typeface="Woodford Bourne"/>
              </a:rPr>
              <a:t>Snille tall</a:t>
            </a:r>
            <a:r>
              <a:rPr lang="nb-NO" dirty="0">
                <a:latin typeface="Woodford Bourne"/>
              </a:rPr>
              <a:t> som en strategi innen multiplikasjon.</a:t>
            </a:r>
            <a:br>
              <a:rPr lang="nb-NO" dirty="0"/>
            </a:br>
            <a:endParaRPr lang="nb-NO" dirty="0"/>
          </a:p>
          <a:p>
            <a:pPr marL="0" indent="0">
              <a:buNone/>
            </a:pPr>
            <a:r>
              <a:rPr lang="nb-NO" dirty="0">
                <a:latin typeface="Woodford Bourne"/>
              </a:rPr>
              <a:t>Se filmen </a:t>
            </a:r>
            <a:r>
              <a:rPr lang="nb-NO" i="1" dirty="0">
                <a:latin typeface="Woodford Bourne"/>
                <a:hlinkClick r:id="rId2"/>
              </a:rPr>
              <a:t>Oppgavestreng – snille tall </a:t>
            </a:r>
            <a:r>
              <a:rPr lang="nb-NO" dirty="0">
                <a:latin typeface="Woodford Bourne"/>
              </a:rPr>
              <a:t>og identifiser deler i filmen der strategien diskuteres. Hva menes med snille tall? Hva går strategien ut på?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>
              <a:buNone/>
            </a:pPr>
            <a:endParaRPr lang="nb-NO" dirty="0">
              <a:latin typeface="Woodford Bourne"/>
            </a:endParaRP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 algn="ctr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5077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56437"/>
            <a:ext cx="8229600" cy="547747"/>
          </a:xfrm>
        </p:spPr>
        <p:txBody>
          <a:bodyPr>
            <a:normAutofit fontScale="90000"/>
          </a:bodyPr>
          <a:lstStyle/>
          <a:p>
            <a:r>
              <a:rPr lang="nb-NO" dirty="0"/>
              <a:t>Representasjoner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62849D5-EAEC-4DEE-922A-FFF7D1222C16}"/>
              </a:ext>
            </a:extLst>
          </p:cNvPr>
          <p:cNvSpPr txBox="1"/>
          <p:nvPr/>
        </p:nvSpPr>
        <p:spPr>
          <a:xfrm>
            <a:off x="612476" y="1354348"/>
            <a:ext cx="7944927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Woodford Bourne"/>
              </a:rPr>
              <a:t>Strategien i filmen </a:t>
            </a:r>
            <a:r>
              <a:rPr lang="nb-NO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Woodford Bourne"/>
              </a:rPr>
              <a:t>Oppgavestreng – Snille tall  </a:t>
            </a: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Woodford Bourne"/>
              </a:rPr>
              <a:t>går veien om et rundt tall, for eksempel 50, og bruk av den distributive egenskapen ved multiplikasjon.  </a:t>
            </a:r>
          </a:p>
          <a:p>
            <a:endParaRPr lang="nb-NO" sz="2000" dirty="0">
              <a:solidFill>
                <a:schemeClr val="tx1">
                  <a:lumMod val="50000"/>
                  <a:lumOff val="50000"/>
                </a:schemeClr>
              </a:solidFill>
              <a:latin typeface="Woodford Bourne"/>
            </a:endParaRPr>
          </a:p>
          <a:p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Woodford Bourne"/>
              </a:rPr>
              <a:t>Noen av erfaringene fra filmen er omtalt i artikkelen </a:t>
            </a:r>
            <a:r>
              <a:rPr lang="nb-NO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Woodford Bourne"/>
              </a:rPr>
              <a:t>Oppgavestrenger i</a:t>
            </a: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Woodford Bourne"/>
              </a:rPr>
              <a:t> </a:t>
            </a:r>
            <a:r>
              <a:rPr lang="nb-NO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Woodford Bourne"/>
              </a:rPr>
              <a:t>arbeid med tallforståelse</a:t>
            </a:r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Woodford Bourne"/>
              </a:rPr>
              <a:t>, side 8-9. </a:t>
            </a:r>
          </a:p>
          <a:p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Woodford Bourne"/>
              </a:rPr>
              <a:t>Drøft hvordan representasjonene som brukes i filmen (og i artikkelen) kan støtte elevenes tenking og bidra til større forståelse?</a:t>
            </a:r>
          </a:p>
          <a:p>
            <a:endParaRPr lang="nb-NO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b-NO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Woodford Bourne"/>
              </a:rPr>
              <a:t>Et annet område som kunne vært drøftet er lærerens dilemma og valg av representasjon for å følge opp innspill fra  to av elevene som hadde tenkt på 4*50 som 4+4+4+.... Dette er en interessant diskusjon som kan gjennomføres ved en senere anledning.  </a:t>
            </a:r>
          </a:p>
        </p:txBody>
      </p:sp>
    </p:spTree>
    <p:extLst>
      <p:ext uri="{BB962C8B-B14F-4D97-AF65-F5344CB8AC3E}">
        <p14:creationId xmlns:p14="http://schemas.microsoft.com/office/powerpoint/2010/main" val="3164216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>
          <a:xfrm>
            <a:off x="50407" y="0"/>
            <a:ext cx="9144000" cy="7110413"/>
          </a:xfrm>
        </p:spPr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30 minutter</a:t>
            </a: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928" y="5324219"/>
            <a:ext cx="8229600" cy="794471"/>
          </a:xfrm>
        </p:spPr>
        <p:txBody>
          <a:bodyPr>
            <a:normAutofit/>
          </a:bodyPr>
          <a:lstStyle/>
          <a:p>
            <a:r>
              <a:rPr lang="nb-NO" dirty="0"/>
              <a:t>Case – Bruk av «snille tall» i multiplikasjon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2686073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1FC406AE-2B6A-4DC3-8A50-1ADE431A3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3252"/>
            <a:ext cx="8229600" cy="746155"/>
          </a:xfrm>
        </p:spPr>
        <p:txBody>
          <a:bodyPr/>
          <a:lstStyle/>
          <a:p>
            <a:r>
              <a:rPr lang="nb-NO" dirty="0"/>
              <a:t>Case – Bruk av «snille tall» i multiplikasjon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3DF3DDD-19BA-43AD-8F68-38FC0EA4D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1719"/>
            <a:ext cx="8229600" cy="4486091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b-NO" sz="2900" dirty="0">
                <a:latin typeface="Woodford Bourne"/>
              </a:rPr>
              <a:t>Etter at filmingen var ferdig, presenterte læreren regnestykket 99 · 11 på tavla og utfordret elevene til å svare. Denne sekvensen er beskrevet i </a:t>
            </a:r>
            <a:r>
              <a:rPr lang="nb-NO" sz="2900" i="1" dirty="0">
                <a:latin typeface="Woodford Bourne"/>
              </a:rPr>
              <a:t>Case – Bruk av "snille tall"</a:t>
            </a:r>
            <a:r>
              <a:rPr lang="nb-NO" sz="2900" dirty="0">
                <a:latin typeface="Woodford Bourne"/>
              </a:rPr>
              <a:t> i </a:t>
            </a:r>
            <a:r>
              <a:rPr lang="nb-NO" sz="2900" i="1" dirty="0">
                <a:latin typeface="Woodford Bourne"/>
              </a:rPr>
              <a:t>multiplikasjon</a:t>
            </a:r>
            <a:r>
              <a:rPr lang="nb-NO" sz="2900" dirty="0">
                <a:latin typeface="Woodford Bourne"/>
              </a:rPr>
              <a:t> (pdf). Læreren var først og fremst interessert i å få fram elevenes tanker og resonnement.  Det vil gi en indikasjon på om de har forstått strategien oppgavestrengen legger opp til.</a:t>
            </a:r>
          </a:p>
          <a:p>
            <a:pPr marL="0" indent="0">
              <a:lnSpc>
                <a:spcPct val="120000"/>
              </a:lnSpc>
              <a:buNone/>
            </a:pPr>
            <a:endParaRPr lang="nb-NO" sz="2900" dirty="0"/>
          </a:p>
          <a:p>
            <a:pPr marL="0" indent="0">
              <a:lnSpc>
                <a:spcPct val="120000"/>
              </a:lnSpc>
              <a:buNone/>
            </a:pPr>
            <a:r>
              <a:rPr lang="nb-NO" sz="2900" dirty="0">
                <a:latin typeface="Woodford Bourne"/>
              </a:rPr>
              <a:t>Les casen </a:t>
            </a:r>
            <a:r>
              <a:rPr lang="nb-NO" sz="2900" i="1" dirty="0">
                <a:latin typeface="Woodford Bourne"/>
              </a:rPr>
              <a:t>Bruk av «snille tall» i multiplikasjon (</a:t>
            </a:r>
            <a:r>
              <a:rPr lang="nb-NO" sz="2900" i="1" dirty="0" err="1">
                <a:latin typeface="Woodford Bourne"/>
              </a:rPr>
              <a:t>pdf</a:t>
            </a:r>
            <a:r>
              <a:rPr lang="nb-NO" sz="2900" i="1" dirty="0">
                <a:latin typeface="Woodford Bourne"/>
              </a:rPr>
              <a:t>).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sz="2900" dirty="0"/>
              <a:t>Diskuter følgende spørsmål:</a:t>
            </a:r>
          </a:p>
          <a:p>
            <a:pPr>
              <a:lnSpc>
                <a:spcPct val="120000"/>
              </a:lnSpc>
            </a:pPr>
            <a:r>
              <a:rPr lang="nb-NO" sz="2900" dirty="0"/>
              <a:t>Hvilke typer spørsmål stiller læreren i samtalen og eventuelt hvilke andre grep hun gjør for å få frem elevers resonnement?</a:t>
            </a:r>
          </a:p>
          <a:p>
            <a:pPr>
              <a:lnSpc>
                <a:spcPct val="120000"/>
              </a:lnSpc>
            </a:pPr>
            <a:r>
              <a:rPr lang="nb-NO" sz="2900" dirty="0">
                <a:latin typeface="Woodford Bourne"/>
              </a:rPr>
              <a:t>Hvilket av de tre foreslåtte elevsvarene i casen er riktig og hvorfor?</a:t>
            </a:r>
          </a:p>
          <a:p>
            <a:pPr>
              <a:lnSpc>
                <a:spcPct val="120000"/>
              </a:lnSpc>
            </a:pPr>
            <a:r>
              <a:rPr lang="nb-NO" sz="2900" dirty="0">
                <a:latin typeface="Woodford Bourne"/>
              </a:rPr>
              <a:t>Hvorfor blir de to andre svarene feil?</a:t>
            </a:r>
          </a:p>
          <a:p>
            <a:pPr>
              <a:lnSpc>
                <a:spcPct val="120000"/>
              </a:lnSpc>
            </a:pPr>
            <a:r>
              <a:rPr lang="nb-NO" sz="2900" dirty="0"/>
              <a:t>Hvordan ville dere ha fortsatt denne samtalen og hvilke representasjoner ville dere tatt i bruk for å styrke elevenes forståelse av strategien oppgavestrengen la opp til?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3875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>
          <a:xfrm>
            <a:off x="50407" y="0"/>
            <a:ext cx="9144000" cy="7110413"/>
          </a:xfrm>
        </p:spPr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45 minutter</a:t>
            </a: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Planlegge utprøving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472401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57200" y="453498"/>
            <a:ext cx="8229600" cy="521869"/>
          </a:xfrm>
        </p:spPr>
        <p:txBody>
          <a:bodyPr>
            <a:normAutofit fontScale="90000"/>
          </a:bodyPr>
          <a:lstStyle/>
          <a:p>
            <a:r>
              <a:rPr lang="nb-NO" dirty="0"/>
              <a:t>Planlegge utprøving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457200" y="1447060"/>
            <a:ext cx="8229600" cy="47140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>
                <a:latin typeface="Woodford Bourne"/>
              </a:rPr>
              <a:t>Gå sammen i grupper og planlegg ei </a:t>
            </a:r>
            <a:r>
              <a:rPr lang="nb-NO" dirty="0" err="1">
                <a:latin typeface="Woodford Bourne"/>
              </a:rPr>
              <a:t>undervisningsøkt</a:t>
            </a:r>
            <a:r>
              <a:rPr lang="nb-NO" dirty="0">
                <a:latin typeface="Woodford Bourne"/>
              </a:rPr>
              <a:t> med en av oppgavestrengene fra </a:t>
            </a:r>
            <a:r>
              <a:rPr lang="nb-NO" i="1" dirty="0">
                <a:latin typeface="Woodford Bourne"/>
              </a:rPr>
              <a:t>Undervisningsnotat Snille tall</a:t>
            </a:r>
            <a:r>
              <a:rPr lang="nb-NO" dirty="0">
                <a:latin typeface="Woodford Bourne"/>
              </a:rPr>
              <a:t>. [</a:t>
            </a:r>
            <a:r>
              <a:rPr lang="nb-NO" dirty="0" err="1">
                <a:latin typeface="Woodford Bourne"/>
              </a:rPr>
              <a:t>word</a:t>
            </a:r>
            <a:r>
              <a:rPr lang="nb-NO" dirty="0">
                <a:latin typeface="Woodford Bourne"/>
              </a:rPr>
              <a:t>]</a:t>
            </a:r>
          </a:p>
          <a:p>
            <a:pPr marL="0" indent="0">
              <a:buNone/>
            </a:pPr>
            <a:r>
              <a:rPr lang="nb-NO" dirty="0">
                <a:latin typeface="Woodford Bourne"/>
              </a:rPr>
              <a:t>Den ene oppgavestrengen handler om egenskaper ved addisjon med snille tall. Den andre oppgavestrengen bygger på den distributive egenskapen ved multiplikasjon, å dele den ene eller begge faktorene i flere ledd. 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Sørg for at det blir god tid til å diskutere punktene </a:t>
            </a:r>
            <a:r>
              <a:rPr lang="nb-NO" i="1" dirty="0"/>
              <a:t>Hvilke representasjoner som kan være gode å bruke?</a:t>
            </a:r>
            <a:r>
              <a:rPr lang="nb-NO" dirty="0"/>
              <a:t> og </a:t>
            </a:r>
            <a:r>
              <a:rPr lang="nb-NO" i="1" dirty="0"/>
              <a:t>God strategi? 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Alle deltakerne noterer det dere blir enige om i </a:t>
            </a:r>
            <a:r>
              <a:rPr lang="nb-NO" i="1" dirty="0"/>
              <a:t>Undervisningsnotat Snille tall</a:t>
            </a:r>
            <a:r>
              <a:rPr lang="nb-NO" dirty="0"/>
              <a:t>. 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5209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180"/>
            <a:ext cx="9144000" cy="6102096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C – Utprøving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 </a:t>
            </a:r>
            <a:r>
              <a:rPr lang="nb-NO" sz="1800" dirty="0" err="1">
                <a:solidFill>
                  <a:schemeClr val="bg1"/>
                </a:solidFill>
              </a:rPr>
              <a:t>ca</a:t>
            </a:r>
            <a:r>
              <a:rPr lang="nb-NO" sz="1800" dirty="0">
                <a:solidFill>
                  <a:schemeClr val="bg1"/>
                </a:solidFill>
              </a:rPr>
              <a:t> 30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06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Gjennomføre oppgavestrengen </a:t>
            </a:r>
            <a:r>
              <a:rPr lang="nb-NO" i="1" dirty="0"/>
              <a:t>Snille tall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/>
              <a:t>Bruk undervisningsnotatet og gjennomfør aktiviteten slik gruppen har planlagt.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Ta bilder av tavlen. </a:t>
            </a:r>
          </a:p>
          <a:p>
            <a:pPr marL="0" indent="0">
              <a:buNone/>
            </a:pPr>
            <a:r>
              <a:rPr lang="nb-NO" dirty="0">
                <a:latin typeface="Woodford Bourne"/>
              </a:rPr>
              <a:t>Noter erfaringer dere gjorde under og etter gjennomføringen. Tenk spesielt på hvordan dere fikk elevene til å argumentere for når strategien er nyttig. 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Ta med notatet til </a:t>
            </a:r>
            <a:r>
              <a:rPr lang="nb-NO" i="1" dirty="0"/>
              <a:t>D – Etterarbeid</a:t>
            </a:r>
            <a:r>
              <a:rPr lang="nb-NO" dirty="0"/>
              <a:t>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6178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62241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D – Etterarbeid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 60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8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61546"/>
            <a:ext cx="8229600" cy="599506"/>
          </a:xfrm>
        </p:spPr>
        <p:txBody>
          <a:bodyPr/>
          <a:lstStyle/>
          <a:p>
            <a:r>
              <a:rPr lang="nb-NO" dirty="0"/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18384"/>
            <a:ext cx="8229600" cy="50004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>
                <a:latin typeface="Woodford Bourne"/>
              </a:rPr>
              <a:t>Målet med modulen er å få kunnskap om og erfaringer med hvordan matematiske samtaler kan bidra til å utvikle elevenes strategier. 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>
              <a:buNone/>
            </a:pPr>
            <a:r>
              <a:rPr lang="nb-NO" sz="1800" dirty="0">
                <a:latin typeface="Woodford Bourne"/>
              </a:rPr>
              <a:t>     I denne modulen skal dere forberede og lede en matematisk samtale med utgangspunkt i en sekvens av flere relaterte regnestykker , “en oppgavestreng”. Regnestykkene er satt opp i en bestemt rekkefølge og utviklet for å rette samtalen mot spesifikke strategier eller egenskaper ved regneoperasjoner. I denne modulen blir den distributive egenskapen ved multiplikasjon brukt som eksempel. </a:t>
            </a:r>
          </a:p>
          <a:p>
            <a:pPr>
              <a:buNone/>
            </a:pPr>
            <a:endParaRPr lang="nb-NO" sz="1800" dirty="0">
              <a:latin typeface="Woodford Bourne"/>
            </a:endParaRPr>
          </a:p>
          <a:p>
            <a:pPr>
              <a:buNone/>
            </a:pPr>
            <a:r>
              <a:rPr lang="nb-NO" sz="1800" dirty="0">
                <a:latin typeface="Woodford Bourne"/>
              </a:rPr>
              <a:t>      Hensikten er at læreren skal lede en faglig samtale hvor elevene engasjeres til å gjøre oppdagelser, dele egne og lytte til medelevers strategier, resonnere og argumentere.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0240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58608"/>
            <a:ext cx="8229600" cy="763408"/>
          </a:xfrm>
        </p:spPr>
        <p:txBody>
          <a:bodyPr/>
          <a:lstStyle/>
          <a:p>
            <a:r>
              <a:rPr lang="nb-NO" dirty="0"/>
              <a:t>Erfaringsdeling fra utprøving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48789"/>
            <a:ext cx="8229600" cy="45186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b-NO" sz="2000" dirty="0">
                <a:latin typeface="Woodford Bourne"/>
              </a:rPr>
              <a:t>Del erfaringene fra utprøvingen i planleggingsgruppene.</a:t>
            </a:r>
            <a:endParaRPr lang="nb-NO" dirty="0"/>
          </a:p>
          <a:p>
            <a:pPr marL="0" indent="0">
              <a:lnSpc>
                <a:spcPct val="120000"/>
              </a:lnSpc>
              <a:buNone/>
            </a:pPr>
            <a:endParaRPr lang="nb-NO"/>
          </a:p>
          <a:p>
            <a:pPr>
              <a:buNone/>
            </a:pPr>
            <a:r>
              <a:rPr lang="nb-NO" sz="1800" dirty="0">
                <a:latin typeface="Woodford Bourne"/>
              </a:rPr>
              <a:t>Punkter som kan diskuteres:</a:t>
            </a:r>
          </a:p>
          <a:p>
            <a:r>
              <a:rPr lang="nb-NO" sz="1800" dirty="0">
                <a:latin typeface="Woodford Bourne"/>
              </a:rPr>
              <a:t>Gjennomføring av den planlagte aktiviteten. </a:t>
            </a:r>
          </a:p>
          <a:p>
            <a:r>
              <a:rPr lang="nb-NO" sz="1800" dirty="0">
                <a:latin typeface="Woodford Bourne"/>
              </a:rPr>
              <a:t>Elevenes forslag og begrunnelse om strategien “vennlige tall”. </a:t>
            </a:r>
          </a:p>
          <a:p>
            <a:r>
              <a:rPr lang="nb-NO" sz="1800" dirty="0">
                <a:latin typeface="Woodford Bourne"/>
              </a:rPr>
              <a:t>Elevenes deltakelse og engasjement i aktiviteten: Oppdagelser og noe som overrasket dere sammenlignet med hva de ellers bidrar med?</a:t>
            </a:r>
          </a:p>
          <a:p>
            <a:r>
              <a:rPr lang="nb-NO" sz="1800" dirty="0">
                <a:latin typeface="Woodford Bourne"/>
              </a:rPr>
              <a:t>Bruk av ulike representasjoner for å støtte argumentasjonen.</a:t>
            </a:r>
          </a:p>
          <a:p>
            <a:r>
              <a:rPr lang="nb-NO" sz="1800" dirty="0">
                <a:latin typeface="Woodford Bourne"/>
              </a:rPr>
              <a:t>Forlag til endringer hvis dere skal gjennomføre denne oppgavestrengen med en annen elevgruppe.</a:t>
            </a:r>
          </a:p>
          <a:p>
            <a:pPr marL="0" indent="0">
              <a:buNone/>
            </a:pPr>
            <a:endParaRPr lang="nb-NO" sz="1800" dirty="0">
              <a:latin typeface="Woodford Bourne"/>
            </a:endParaRPr>
          </a:p>
          <a:p>
            <a:pPr marL="0" indent="0">
              <a:buNone/>
            </a:pPr>
            <a:r>
              <a:rPr lang="nb-NO" sz="1800" dirty="0">
                <a:latin typeface="Woodford Bourne"/>
              </a:rPr>
              <a:t>Gruppene velger og deler det de fant mest viktig, relevant eller interessant i plenum, og det gis tid til innspill og tanker fra de andre gruppene.</a:t>
            </a:r>
            <a:endParaRPr lang="nb-NO" sz="1800"/>
          </a:p>
          <a:p>
            <a:pPr marL="0" indent="0">
              <a:lnSpc>
                <a:spcPct val="120000"/>
              </a:lnSpc>
              <a:buNone/>
            </a:pPr>
            <a:endParaRPr lang="nb-NO" dirty="0"/>
          </a:p>
          <a:p>
            <a:pPr marL="0" indent="0">
              <a:lnSpc>
                <a:spcPct val="120000"/>
              </a:lnSpc>
              <a:buNone/>
            </a:pPr>
            <a:endParaRPr lang="nb-NO" dirty="0"/>
          </a:p>
          <a:p>
            <a:pPr>
              <a:lnSpc>
                <a:spcPct val="115000"/>
              </a:lnSpc>
            </a:pPr>
            <a:endParaRPr lang="nb-NO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9356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16821"/>
            <a:ext cx="8229600" cy="737530"/>
          </a:xfrm>
        </p:spPr>
        <p:txBody>
          <a:bodyPr>
            <a:normAutofit/>
          </a:bodyPr>
          <a:lstStyle/>
          <a:p>
            <a:r>
              <a:rPr lang="nb-NO" dirty="0"/>
              <a:t>Oppfølging av arbeidet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06573"/>
            <a:ext cx="8229600" cy="4612301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buNone/>
            </a:pPr>
            <a:endParaRPr lang="nb-NO" dirty="0">
              <a:latin typeface="Woodford Bourne"/>
            </a:endParaRPr>
          </a:p>
          <a:p>
            <a:pPr>
              <a:buNone/>
            </a:pPr>
            <a:r>
              <a:rPr lang="nb-NO" dirty="0">
                <a:latin typeface="Woodford Bourne"/>
              </a:rPr>
              <a:t>Forslag til spørsmål dere kan diskutere i grupper eller plenum:</a:t>
            </a:r>
            <a:endParaRPr lang="nb-NO" dirty="0"/>
          </a:p>
          <a:p>
            <a:r>
              <a:rPr lang="nb-NO" dirty="0">
                <a:latin typeface="Woodford Bourne"/>
              </a:rPr>
              <a:t>Hvordan kan målrettede klassesamtaler bidra til å utvikle elevenes strategier i arbeid med tall?</a:t>
            </a:r>
          </a:p>
          <a:p>
            <a:r>
              <a:rPr lang="nb-NO" dirty="0">
                <a:latin typeface="Woodford Bourne"/>
              </a:rPr>
              <a:t>Drøft verdien av slike klassesamtaler ut fra erfaringene med arbeidet med modulen.  </a:t>
            </a:r>
          </a:p>
          <a:p>
            <a:r>
              <a:rPr lang="nb-NO" dirty="0">
                <a:latin typeface="Woodford Bourne"/>
              </a:rPr>
              <a:t>Hva trenger dere av kunnskap og ferdigheter med tanke på slike klassesamtaler? </a:t>
            </a:r>
          </a:p>
          <a:p>
            <a:r>
              <a:rPr lang="nb-NO" dirty="0">
                <a:latin typeface="Woodford Bourne"/>
              </a:rPr>
              <a:t>Hvordan kan en slik arbeidsmåte være relevant for alle elever i matematikk?  </a:t>
            </a:r>
          </a:p>
          <a:p>
            <a:pPr marL="0" indent="0">
              <a:lnSpc>
                <a:spcPct val="120000"/>
              </a:lnSpc>
              <a:buNone/>
            </a:pPr>
            <a:endParaRPr lang="nb-NO" dirty="0"/>
          </a:p>
          <a:p>
            <a:pPr marL="0" indent="0">
              <a:lnSpc>
                <a:spcPct val="120000"/>
              </a:lnSpc>
              <a:buNone/>
            </a:pPr>
            <a:endParaRPr lang="nb-NO" dirty="0"/>
          </a:p>
          <a:p>
            <a:pPr marL="0" indent="0">
              <a:lnSpc>
                <a:spcPct val="120000"/>
              </a:lnSpc>
              <a:buNone/>
            </a:pPr>
            <a:r>
              <a:rPr lang="nb-NO" dirty="0"/>
              <a:t>Bli enige om hva dere vil gjøre videre. Velg en i kollegiet som noterer stikkord. </a:t>
            </a:r>
          </a:p>
          <a:p>
            <a:pPr marL="0" indent="0">
              <a:lnSpc>
                <a:spcPct val="120000"/>
              </a:lnSpc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4877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xxx</a:t>
            </a: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Anbefalinger til videre arbeid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2040200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6A1BAE27-B2AE-489C-BE7C-1A51BE684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Anbefalinger til videre arbeid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5291B6E-AD66-484C-81C1-DD9765507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nb-NO" dirty="0"/>
              <a:t>Modulen kan gjentas flere ganger, med nye oppgavestrenger eller andre aktiviteter. Flere aktiviteter, filmer og artikler finner dere på matematikksenteret.no/</a:t>
            </a:r>
            <a:r>
              <a:rPr lang="nb-NO" dirty="0" err="1"/>
              <a:t>mam</a:t>
            </a:r>
            <a:r>
              <a:rPr lang="nb-NO" dirty="0"/>
              <a:t> [lenke]</a:t>
            </a:r>
          </a:p>
          <a:p>
            <a:pPr>
              <a:lnSpc>
                <a:spcPct val="120000"/>
              </a:lnSpc>
            </a:pPr>
            <a:r>
              <a:rPr lang="nb-NO" dirty="0"/>
              <a:t>Moduler i pakke 4 Meningsfull matematikk.</a:t>
            </a:r>
          </a:p>
          <a:p>
            <a:pPr>
              <a:lnSpc>
                <a:spcPct val="120000"/>
              </a:lnSpc>
            </a:pPr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8396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76"/>
            <a:ext cx="9137838" cy="610407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4098" y="5885505"/>
            <a:ext cx="8208143" cy="6660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nb-NO" sz="3200" kern="1200" noProof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ktangel 19"/>
          <p:cNvSpPr/>
          <p:nvPr/>
        </p:nvSpPr>
        <p:spPr>
          <a:xfrm>
            <a:off x="0" y="4557441"/>
            <a:ext cx="9144007" cy="2300559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solidFill>
            <a:srgbClr val="EBF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ktangel 19"/>
          <p:cNvSpPr/>
          <p:nvPr/>
        </p:nvSpPr>
        <p:spPr>
          <a:xfrm>
            <a:off x="0" y="4732167"/>
            <a:ext cx="9144007" cy="2300559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3904 w 6470253"/>
              <a:gd name="connsiteY3" fmla="*/ 1726478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55123" y="1747680"/>
                  <a:pt x="3904" y="1726478"/>
                </a:cubicBezTo>
                <a:cubicBezTo>
                  <a:pt x="2603" y="1196231"/>
                  <a:pt x="1301" y="665985"/>
                  <a:pt x="0" y="135738"/>
                </a:cubicBez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ktangel 19"/>
          <p:cNvSpPr/>
          <p:nvPr/>
        </p:nvSpPr>
        <p:spPr>
          <a:xfrm>
            <a:off x="0" y="4777621"/>
            <a:ext cx="9144007" cy="2300559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blipFill dpi="0" rotWithShape="1">
            <a:blip r:embed="rId3">
              <a:alphaModFix amt="1000"/>
            </a:blip>
            <a:srcRect/>
            <a:tile tx="0" ty="63500" sx="100000" sy="5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350" y="5601340"/>
            <a:ext cx="51435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96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Tidsplan for denne modulen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423329"/>
              </p:ext>
            </p:extLst>
          </p:nvPr>
        </p:nvGraphicFramePr>
        <p:xfrm>
          <a:off x="457200" y="2001838"/>
          <a:ext cx="8229600" cy="2219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556995033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58131879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Økt</a:t>
                      </a:r>
                      <a:endParaRPr kumimoji="0" lang="nb-NO" altLang="nb-NO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Anbefalt tidsbruk</a:t>
                      </a:r>
                      <a:endParaRPr kumimoji="0" lang="nb-NO" altLang="nb-NO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extLst>
                  <a:ext uri="{0D108BD9-81ED-4DB2-BD59-A6C34878D82A}">
                    <a16:rowId xmlns:a16="http://schemas.microsoft.com/office/drawing/2014/main" val="524244529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 - Forarbeid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b-NO" altLang="nb-NO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MS PGothic"/>
                          <a:cs typeface="+mn-cs"/>
                        </a:rPr>
                        <a:t>40</a:t>
                      </a:r>
                      <a:r>
                        <a:rPr kumimoji="0" lang="nb-NO" altLang="nb-NO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MS PGothic"/>
                          <a:cs typeface="+mn-cs"/>
                        </a:rPr>
                        <a:t> minutter</a:t>
                      </a:r>
                    </a:p>
                  </a:txBody>
                  <a:tcPr marL="95416" marR="95416" marT="45733" marB="45733" horzOverflow="overflow"/>
                </a:tc>
                <a:extLst>
                  <a:ext uri="{0D108BD9-81ED-4DB2-BD59-A6C34878D82A}">
                    <a16:rowId xmlns:a16="http://schemas.microsoft.com/office/drawing/2014/main" val="2375133579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 - Samarbeid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MS PGothic" panose="020B0600070205080204" pitchFamily="34" charset="-128"/>
                          <a:cs typeface="+mn-cs"/>
                        </a:rPr>
                        <a:t>120 minutter</a:t>
                      </a:r>
                    </a:p>
                  </a:txBody>
                  <a:tcPr marL="95416" marR="95416" marT="45733" marB="45733" horzOverflow="overflow"/>
                </a:tc>
                <a:extLst>
                  <a:ext uri="{0D108BD9-81ED-4DB2-BD59-A6C34878D82A}">
                    <a16:rowId xmlns:a16="http://schemas.microsoft.com/office/drawing/2014/main" val="836239917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 – Utprøving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MS PGothic" panose="020B0600070205080204" pitchFamily="34" charset="-128"/>
                          <a:cs typeface="+mn-cs"/>
                        </a:rPr>
                        <a:t>30 minutter</a:t>
                      </a:r>
                    </a:p>
                  </a:txBody>
                  <a:tcPr marL="95416" marR="95416" marT="45733" marB="45733" horzOverflow="overflow"/>
                </a:tc>
                <a:extLst>
                  <a:ext uri="{0D108BD9-81ED-4DB2-BD59-A6C34878D82A}">
                    <a16:rowId xmlns:a16="http://schemas.microsoft.com/office/drawing/2014/main" val="2844597067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 – Etterarbeid 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MS PGothic" panose="020B0600070205080204" pitchFamily="34" charset="-128"/>
                          <a:cs typeface="+mn-cs"/>
                        </a:rPr>
                        <a:t>60 minutter</a:t>
                      </a:r>
                    </a:p>
                  </a:txBody>
                  <a:tcPr marL="95416" marR="95416" marT="45733" marB="45733" horzOverflow="overflow"/>
                </a:tc>
                <a:extLst>
                  <a:ext uri="{0D108BD9-81ED-4DB2-BD59-A6C34878D82A}">
                    <a16:rowId xmlns:a16="http://schemas.microsoft.com/office/drawing/2014/main" val="677738075"/>
                  </a:ext>
                </a:extLst>
              </a:tr>
              <a:tr h="2188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Hele modulen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MS PGothic" panose="020B0600070205080204" pitchFamily="34" charset="-128"/>
                          <a:cs typeface="+mn-cs"/>
                        </a:rPr>
                        <a:t>230 minutter</a:t>
                      </a:r>
                    </a:p>
                  </a:txBody>
                  <a:tcPr marL="95416" marR="95416" marT="45733" marB="45733" horzOverflow="overflow"/>
                </a:tc>
                <a:extLst>
                  <a:ext uri="{0D108BD9-81ED-4DB2-BD59-A6C34878D82A}">
                    <a16:rowId xmlns:a16="http://schemas.microsoft.com/office/drawing/2014/main" val="3318460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905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64494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652476"/>
            <a:ext cx="8229600" cy="930107"/>
          </a:xfrm>
        </p:spPr>
        <p:txBody>
          <a:bodyPr>
            <a:normAutofit fontScale="90000"/>
          </a:bodyPr>
          <a:lstStyle/>
          <a:p>
            <a:pPr algn="l"/>
            <a:br>
              <a:rPr lang="nb-NO" dirty="0">
                <a:solidFill>
                  <a:schemeClr val="bg1"/>
                </a:solidFill>
              </a:rPr>
            </a:br>
            <a:r>
              <a:rPr lang="nb-NO" dirty="0">
                <a:solidFill>
                  <a:schemeClr val="bg1"/>
                </a:solidFill>
              </a:rPr>
              <a:t>A – Forarbeid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40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1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Individuelt arbeid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>
                <a:latin typeface="Woodford Bourne"/>
              </a:rPr>
              <a:t>Les artikkelen </a:t>
            </a:r>
            <a:r>
              <a:rPr lang="nb-NO" i="1" dirty="0">
                <a:latin typeface="Woodford Bourne"/>
              </a:rPr>
              <a:t>Oppgavestrenger i arbeid med tallforståelse</a:t>
            </a:r>
            <a:r>
              <a:rPr lang="nb-NO" dirty="0">
                <a:latin typeface="Woodford Bourne"/>
              </a:rPr>
              <a:t> (</a:t>
            </a:r>
            <a:r>
              <a:rPr lang="nb-NO" dirty="0" err="1">
                <a:latin typeface="Woodford Bourne"/>
              </a:rPr>
              <a:t>pdf</a:t>
            </a:r>
            <a:r>
              <a:rPr lang="nb-NO" dirty="0">
                <a:latin typeface="Woodford Bourne"/>
              </a:rPr>
              <a:t>) 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Marker deler som du finner spesielt viktige, relevante eller interessante.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Ta notatene med til </a:t>
            </a:r>
            <a:r>
              <a:rPr lang="nb-NO" i="1" dirty="0"/>
              <a:t>B – Samarbeid. 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20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72629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B – Samarbeid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120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4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Tidsplan for denne økta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372354"/>
              </p:ext>
            </p:extLst>
          </p:nvPr>
        </p:nvGraphicFramePr>
        <p:xfrm>
          <a:off x="1056068" y="2066233"/>
          <a:ext cx="723148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0485">
                  <a:extLst>
                    <a:ext uri="{9D8B030D-6E8A-4147-A177-3AD203B41FA5}">
                      <a16:colId xmlns:a16="http://schemas.microsoft.com/office/drawing/2014/main" val="556995033"/>
                    </a:ext>
                  </a:extLst>
                </a:gridCol>
                <a:gridCol w="2711002">
                  <a:extLst>
                    <a:ext uri="{9D8B030D-6E8A-4147-A177-3AD203B41FA5}">
                      <a16:colId xmlns:a16="http://schemas.microsoft.com/office/drawing/2014/main" val="158131879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Aktivitet</a:t>
                      </a:r>
                      <a:endParaRPr kumimoji="0" lang="nb-NO" altLang="nb-NO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14" marB="45714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Anbefalt tidsbruk</a:t>
                      </a:r>
                      <a:endParaRPr kumimoji="0" lang="nb-NO" altLang="nb-NO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14" marB="45714" horzOverflow="overflow"/>
                </a:tc>
                <a:extLst>
                  <a:ext uri="{0D108BD9-81ED-4DB2-BD59-A6C34878D82A}">
                    <a16:rowId xmlns:a16="http://schemas.microsoft.com/office/drawing/2014/main" val="524244529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Oppsummering knyttet til</a:t>
                      </a: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A – Forarbeid</a:t>
                      </a:r>
                      <a:endParaRPr kumimoji="0" lang="nb-NO" altLang="nb-NO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14" marB="45714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b-NO" altLang="nb-NO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MS PGothic"/>
                          <a:cs typeface="+mn-cs"/>
                        </a:rPr>
                        <a:t>35</a:t>
                      </a:r>
                      <a:r>
                        <a:rPr kumimoji="0" lang="nb-NO" altLang="nb-NO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MS PGothic"/>
                          <a:cs typeface="+mn-cs"/>
                        </a:rPr>
                        <a:t> minutter</a:t>
                      </a:r>
                    </a:p>
                  </a:txBody>
                  <a:tcPr marL="95416" marR="95416" marT="45714" marB="45714" horzOverflow="overflow"/>
                </a:tc>
                <a:extLst>
                  <a:ext uri="{0D108BD9-81ED-4DB2-BD59-A6C34878D82A}">
                    <a16:rowId xmlns:a16="http://schemas.microsoft.com/office/drawing/2014/main" val="2375133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MS PGothic" panose="020B0600070205080204" pitchFamily="34" charset="-128"/>
                          <a:cs typeface="+mn-cs"/>
                        </a:rPr>
                        <a:t>Film og observasjon</a:t>
                      </a:r>
                    </a:p>
                  </a:txBody>
                  <a:tcPr marL="95416" marR="95416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MS PGothic" panose="020B0600070205080204" pitchFamily="34" charset="-128"/>
                          <a:cs typeface="+mn-cs"/>
                        </a:rPr>
                        <a:t>15 minutter</a:t>
                      </a:r>
                    </a:p>
                  </a:txBody>
                  <a:tcPr marL="95416" marR="95416" marT="45714" marB="45714" horzOverflow="overflow"/>
                </a:tc>
                <a:extLst>
                  <a:ext uri="{0D108BD9-81ED-4DB2-BD59-A6C34878D82A}">
                    <a16:rowId xmlns:a16="http://schemas.microsoft.com/office/drawing/2014/main" val="1465984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MS PGothic" panose="020B0600070205080204" pitchFamily="34" charset="-128"/>
                          <a:cs typeface="+mn-cs"/>
                        </a:rPr>
                        <a:t>Case – Bruk av «snille tall» i multiplikasjon</a:t>
                      </a:r>
                    </a:p>
                  </a:txBody>
                  <a:tcPr marL="95416" marR="95416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MS PGothic" panose="020B0600070205080204" pitchFamily="34" charset="-128"/>
                          <a:cs typeface="+mn-cs"/>
                        </a:rPr>
                        <a:t>30 minutter</a:t>
                      </a:r>
                    </a:p>
                  </a:txBody>
                  <a:tcPr marL="95416" marR="95416" marT="45714" marB="45714" horzOverflow="overflow"/>
                </a:tc>
                <a:extLst>
                  <a:ext uri="{0D108BD9-81ED-4DB2-BD59-A6C34878D82A}">
                    <a16:rowId xmlns:a16="http://schemas.microsoft.com/office/drawing/2014/main" val="3633356323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MS PGothic" panose="020B0600070205080204" pitchFamily="34" charset="-128"/>
                          <a:cs typeface="+mn-cs"/>
                        </a:rPr>
                        <a:t>Planlegge utprøving</a:t>
                      </a:r>
                    </a:p>
                  </a:txBody>
                  <a:tcPr marL="95416" marR="95416" marT="45714" marB="45714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MS PGothic" panose="020B0600070205080204" pitchFamily="34" charset="-128"/>
                          <a:cs typeface="+mn-cs"/>
                        </a:rPr>
                        <a:t>45 minutter</a:t>
                      </a:r>
                    </a:p>
                  </a:txBody>
                  <a:tcPr marL="95416" marR="95416" marT="45714" marB="45714" horzOverflow="overflow"/>
                </a:tc>
                <a:extLst>
                  <a:ext uri="{0D108BD9-81ED-4DB2-BD59-A6C34878D82A}">
                    <a16:rowId xmlns:a16="http://schemas.microsoft.com/office/drawing/2014/main" val="2175347761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MS PGothic" panose="020B0600070205080204" pitchFamily="34" charset="-128"/>
                          <a:cs typeface="+mn-cs"/>
                        </a:rPr>
                        <a:t>Totalt tidsbruk</a:t>
                      </a:r>
                    </a:p>
                  </a:txBody>
                  <a:tcPr marL="95416" marR="95416" marT="45714" marB="45714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b-NO" altLang="nb-NO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MS PGothic"/>
                          <a:cs typeface="+mn-cs"/>
                        </a:rPr>
                        <a:t>125</a:t>
                      </a:r>
                      <a:r>
                        <a:rPr kumimoji="0" lang="nb-NO" altLang="nb-NO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MS PGothic"/>
                          <a:cs typeface="+mn-cs"/>
                        </a:rPr>
                        <a:t> minutter</a:t>
                      </a:r>
                    </a:p>
                  </a:txBody>
                  <a:tcPr marL="95416" marR="95416" marT="45714" marB="45714" horzOverflow="overflow"/>
                </a:tc>
                <a:extLst>
                  <a:ext uri="{0D108BD9-81ED-4DB2-BD59-A6C34878D82A}">
                    <a16:rowId xmlns:a16="http://schemas.microsoft.com/office/drawing/2014/main" val="245927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681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>
                <a:latin typeface="Woodford Bourne"/>
              </a:rPr>
              <a:t>35 minutter</a:t>
            </a:r>
            <a:endParaRPr lang="nb-NO" sz="2000" dirty="0">
              <a:latin typeface="Woodford Bourne"/>
            </a:endParaRPr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Oppsummering knyttet til A - Forarbeid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756660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25448"/>
            <a:ext cx="8229600" cy="659891"/>
          </a:xfrm>
        </p:spPr>
        <p:txBody>
          <a:bodyPr>
            <a:normAutofit/>
          </a:bodyPr>
          <a:lstStyle/>
          <a:p>
            <a:r>
              <a:rPr lang="nb-NO" altLang="nb-NO" dirty="0"/>
              <a:t>Oppsummering av forarbeidet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80694"/>
            <a:ext cx="8229600" cy="476810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nb-NO" b="1" dirty="0"/>
              <a:t>Individuelt (5 minutter)</a:t>
            </a:r>
          </a:p>
          <a:p>
            <a:pPr marL="0" indent="0">
              <a:buNone/>
            </a:pPr>
            <a:r>
              <a:rPr lang="nb-NO" dirty="0"/>
              <a:t>Se over notatene dine og gjør deg klar til gruppediskusjon.</a:t>
            </a: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/>
              <a:t>Gruppediskusjon (15 minutter)</a:t>
            </a:r>
          </a:p>
          <a:p>
            <a:pPr marL="0" indent="0">
              <a:buNone/>
            </a:pPr>
            <a:r>
              <a:rPr lang="nb-NO" dirty="0"/>
              <a:t>Gå sammen i grupper på tre–fire personer.</a:t>
            </a:r>
            <a:endParaRPr lang="nb-NO" b="1" dirty="0"/>
          </a:p>
          <a:p>
            <a:pPr marL="0" indent="0">
              <a:buNone/>
            </a:pPr>
            <a:r>
              <a:rPr lang="nb-NO" dirty="0"/>
              <a:t>Del refleksjoner fra forarbeidet.</a:t>
            </a: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dirty="0">
                <a:latin typeface="Woodford Bourne"/>
              </a:rPr>
              <a:t>Velg ut det gruppen finner mest viktig, relevant eller interessant.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>
                <a:latin typeface="Woodford Bourne"/>
              </a:rPr>
              <a:t>Plenum (15 minutter) </a:t>
            </a:r>
            <a:endParaRPr lang="nb-NO" dirty="0"/>
          </a:p>
          <a:p>
            <a:pPr marL="0" indent="0">
              <a:buNone/>
            </a:pPr>
            <a:r>
              <a:rPr lang="nb-NO" dirty="0">
                <a:latin typeface="Woodford Bourne"/>
              </a:rPr>
              <a:t>Gruppene deler det de fant viktig, relevant eller interessant i plenum. Gi tid til innspill og tanker fra de andre gruppene. 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9524784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tema">
  <a:themeElements>
    <a:clrScheme name="Entro sitt">
      <a:dk1>
        <a:sysClr val="windowText" lastClr="000000"/>
      </a:dk1>
      <a:lt1>
        <a:sysClr val="window" lastClr="FFFFFF"/>
      </a:lt1>
      <a:dk2>
        <a:srgbClr val="73AB48"/>
      </a:dk2>
      <a:lt2>
        <a:srgbClr val="EEECE1"/>
      </a:lt2>
      <a:accent1>
        <a:srgbClr val="8D8F8C"/>
      </a:accent1>
      <a:accent2>
        <a:srgbClr val="C0504D"/>
      </a:accent2>
      <a:accent3>
        <a:srgbClr val="FAF8F7"/>
      </a:accent3>
      <a:accent4>
        <a:srgbClr val="CBCCC6"/>
      </a:accent4>
      <a:accent5>
        <a:srgbClr val="4BACC6"/>
      </a:accent5>
      <a:accent6>
        <a:srgbClr val="F79646"/>
      </a:accent6>
      <a:hlink>
        <a:srgbClr val="447B53"/>
      </a:hlink>
      <a:folHlink>
        <a:srgbClr val="56693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Standardtema</Template>
  <TotalTime>0</TotalTime>
  <Words>1129</Words>
  <Application>Microsoft Office PowerPoint</Application>
  <PresentationFormat>Skjermfremvisning (4:3)</PresentationFormat>
  <Paragraphs>145</Paragraphs>
  <Slides>24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30" baseType="lpstr">
      <vt:lpstr>Arial</vt:lpstr>
      <vt:lpstr>Calibri</vt:lpstr>
      <vt:lpstr>Corbel</vt:lpstr>
      <vt:lpstr>Franklin Gothic Book</vt:lpstr>
      <vt:lpstr>Woodford Bourne</vt:lpstr>
      <vt:lpstr>Standardtema</vt:lpstr>
      <vt:lpstr>Modul 2   Utvikle elevenes strategier i arbeid med tall</vt:lpstr>
      <vt:lpstr>Mål</vt:lpstr>
      <vt:lpstr>Tidsplan for denne modulen</vt:lpstr>
      <vt:lpstr> A – Forarbeid 40 minutter </vt:lpstr>
      <vt:lpstr>Individuelt arbeid</vt:lpstr>
      <vt:lpstr>B – Samarbeid 120 minutter </vt:lpstr>
      <vt:lpstr>Tidsplan for denne økta</vt:lpstr>
      <vt:lpstr>Oppsummering knyttet til A - Forarbeid</vt:lpstr>
      <vt:lpstr>Oppsummering av forarbeidet</vt:lpstr>
      <vt:lpstr>Se film og drøfte observasjon</vt:lpstr>
      <vt:lpstr>Filmen Snille tall</vt:lpstr>
      <vt:lpstr>Representasjoner</vt:lpstr>
      <vt:lpstr>Case – Bruk av «snille tall» i multiplikasjon</vt:lpstr>
      <vt:lpstr>Case – Bruk av «snille tall» i multiplikasjon</vt:lpstr>
      <vt:lpstr>Planlegge utprøving</vt:lpstr>
      <vt:lpstr>Planlegge utprøving</vt:lpstr>
      <vt:lpstr>C – Utprøving  ca 30 minutter </vt:lpstr>
      <vt:lpstr>Gjennomføre oppgavestrengen Snille tall</vt:lpstr>
      <vt:lpstr>D – Etterarbeid  60 minutter </vt:lpstr>
      <vt:lpstr>Erfaringsdeling fra utprøving</vt:lpstr>
      <vt:lpstr>Oppfølging av arbeidet</vt:lpstr>
      <vt:lpstr>Anbefalinger til videre arbeid</vt:lpstr>
      <vt:lpstr>Anbefalinger til videre arbeid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steinar ness</dc:creator>
  <cp:lastModifiedBy>Olaug Ellen Lona Svingen</cp:lastModifiedBy>
  <cp:revision>340</cp:revision>
  <dcterms:created xsi:type="dcterms:W3CDTF">2017-11-27T08:38:29Z</dcterms:created>
  <dcterms:modified xsi:type="dcterms:W3CDTF">2021-02-22T15:30:26Z</dcterms:modified>
</cp:coreProperties>
</file>