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27" r:id="rId2"/>
    <p:sldId id="297" r:id="rId3"/>
    <p:sldId id="304" r:id="rId4"/>
    <p:sldId id="268" r:id="rId5"/>
    <p:sldId id="298" r:id="rId6"/>
    <p:sldId id="294" r:id="rId7"/>
    <p:sldId id="305" r:id="rId8"/>
    <p:sldId id="306" r:id="rId9"/>
    <p:sldId id="300" r:id="rId10"/>
    <p:sldId id="307" r:id="rId11"/>
    <p:sldId id="310" r:id="rId12"/>
    <p:sldId id="321" r:id="rId13"/>
    <p:sldId id="322" r:id="rId14"/>
    <p:sldId id="301" r:id="rId15"/>
    <p:sldId id="311" r:id="rId16"/>
    <p:sldId id="295" r:id="rId17"/>
    <p:sldId id="302" r:id="rId18"/>
    <p:sldId id="296" r:id="rId19"/>
    <p:sldId id="323" r:id="rId20"/>
    <p:sldId id="263" r:id="rId21"/>
    <p:sldId id="291" r:id="rId22"/>
    <p:sldId id="324" r:id="rId23"/>
    <p:sldId id="325" r:id="rId24"/>
    <p:sldId id="328" r:id="rId25"/>
    <p:sldId id="257" r:id="rId2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96" autoAdjust="0"/>
  </p:normalViewPr>
  <p:slideViewPr>
    <p:cSldViewPr snapToGrid="0" snapToObjects="1">
      <p:cViewPr varScale="1">
        <p:scale>
          <a:sx n="54" d="100"/>
          <a:sy n="54" d="100"/>
        </p:scale>
        <p:origin x="36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31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4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1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4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1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9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02.06.2019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02.06.2019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02.06.2019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6051665" cy="75963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Modul 3 – Bruke diagnostiske oppgaver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/>
          <a:lstStyle/>
          <a:p>
            <a:pPr algn="l"/>
            <a:r>
              <a:rPr lang="nb-NO" dirty="0"/>
              <a:t>Oppfølging av vurdering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45320" y="6182258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 med en aktivitet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49247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93523" y="4583025"/>
            <a:ext cx="2805906" cy="1927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Puslespill Seilbåt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1795"/>
            <a:ext cx="6807600" cy="401707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Arbeid sammen to og to. </a:t>
            </a:r>
          </a:p>
          <a:p>
            <a:pPr marL="0" indent="0">
              <a:buNone/>
            </a:pPr>
            <a:r>
              <a:rPr lang="nb-NO" dirty="0"/>
              <a:t>Velg </a:t>
            </a:r>
            <a:r>
              <a:rPr lang="nb-NO" dirty="0" err="1"/>
              <a:t>Elevark</a:t>
            </a:r>
            <a:r>
              <a:rPr lang="nb-NO" dirty="0"/>
              <a:t> Seilbåt [</a:t>
            </a:r>
            <a:r>
              <a:rPr lang="nb-NO" dirty="0" err="1"/>
              <a:t>pdf</a:t>
            </a:r>
            <a:r>
              <a:rPr lang="nb-NO" dirty="0"/>
              <a:t>] </a:t>
            </a:r>
          </a:p>
          <a:p>
            <a:pPr marL="0" indent="0">
              <a:buNone/>
            </a:pPr>
            <a:r>
              <a:rPr lang="nb-NO" sz="1400" dirty="0"/>
              <a:t>Utstyr: </a:t>
            </a:r>
            <a:r>
              <a:rPr lang="nb-NO" sz="1400" dirty="0" err="1"/>
              <a:t>Elevark</a:t>
            </a:r>
            <a:r>
              <a:rPr lang="nb-NO" sz="1400" dirty="0"/>
              <a:t>, saks, papir og </a:t>
            </a:r>
            <a:r>
              <a:rPr lang="nb-NO" sz="1400" dirty="0" err="1"/>
              <a:t>limstifter</a:t>
            </a:r>
            <a:r>
              <a:rPr lang="nb-NO" sz="1400" dirty="0"/>
              <a:t>.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nb-NO" sz="2000" b="1" dirty="0"/>
          </a:p>
          <a:p>
            <a:pPr marL="0" indent="0" fontAlgn="base">
              <a:spcAft>
                <a:spcPct val="0"/>
              </a:spcAft>
              <a:buNone/>
            </a:pPr>
            <a:r>
              <a:rPr lang="nb-NO" sz="1800" b="1" dirty="0"/>
              <a:t>Oppgave 1</a:t>
            </a:r>
          </a:p>
          <a:p>
            <a:r>
              <a:rPr lang="nb-NO" sz="1800" dirty="0"/>
              <a:t>Klipp ut bitene som er tegnet på side 2.</a:t>
            </a:r>
          </a:p>
          <a:p>
            <a:r>
              <a:rPr lang="nb-NO" sz="1800" dirty="0"/>
              <a:t>Sett bitene sammen til en seilbåt (lim dem gjerne på et ark).</a:t>
            </a:r>
          </a:p>
          <a:p>
            <a:r>
              <a:rPr lang="nb-NO" sz="1800" dirty="0"/>
              <a:t>Når bitene er satt sammen, vil seilbåten se slik ut: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36" y="119896"/>
            <a:ext cx="2464021" cy="2068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Puslespill Seilbåt forts.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nb-NO" altLang="nb-NO" sz="2400" b="1" dirty="0"/>
              <a:t>Oppgave 2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Dere skal nå forstørre seilbåten. Sidekanten som har lengde 4, skal få lengde 6.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Forstørr alle bitene på tilsvarende måte, og tegn dem på side 3.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Klipp ut de nye bitene dere har lagd, og lag seilbåten (lim gjerne bitene på et ark).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Skriv ned det dere gjorde.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835400" y="2941668"/>
            <a:ext cx="4038600" cy="3293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dirty="0"/>
              <a:t>Diskuter </a:t>
            </a:r>
          </a:p>
          <a:p>
            <a:pPr lvl="0"/>
            <a:r>
              <a:rPr lang="nb-NO" sz="2400" dirty="0"/>
              <a:t>Er den nye seilbåten lik den opprinnelige? Forklar og begrunn.</a:t>
            </a:r>
          </a:p>
          <a:p>
            <a:pPr lvl="0"/>
            <a:endParaRPr lang="nb-NO" sz="2400" dirty="0"/>
          </a:p>
          <a:p>
            <a:pPr lvl="0"/>
            <a:r>
              <a:rPr lang="nb-NO" sz="2400" dirty="0"/>
              <a:t>Dersom de ikke har samme form, hva kan årsaken være?</a:t>
            </a:r>
          </a:p>
          <a:p>
            <a:pPr lvl="0"/>
            <a:endParaRPr lang="nb-NO" sz="2400" dirty="0"/>
          </a:p>
          <a:p>
            <a:pPr lvl="0"/>
            <a:r>
              <a:rPr lang="nb-NO" sz="2400" dirty="0"/>
              <a:t>Hvordan tenkte dere da dere lagde bitene til den nye seilbåten?</a:t>
            </a:r>
          </a:p>
          <a:p>
            <a:endParaRPr lang="nb-NO" dirty="0"/>
          </a:p>
        </p:txBody>
      </p:sp>
      <p:pic>
        <p:nvPicPr>
          <p:cNvPr id="4" name="Bil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00" y="1472147"/>
            <a:ext cx="1875600" cy="157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1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Puslespill Seilbåt forts.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435366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nb-NO" altLang="nb-NO" sz="2400" b="1" dirty="0"/>
              <a:t>Oppgave 3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Dere skal lage en ny seilbåt. Sidekanten som har lengde 4, skal få lengde 8.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Forstørr alle bitene på tilsvarende måte, og tegn de på side fire.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Klipp ut de nye bitene og lag seilbåten. Dere kan gjerne lime bitene på et ark.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nb-NO" altLang="nb-NO" sz="2400" dirty="0"/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altLang="nb-NO" sz="2400" dirty="0"/>
              <a:t>Skriv ned det dere gjorde.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979100" y="3438468"/>
            <a:ext cx="4038600" cy="3293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400" dirty="0"/>
              <a:t>Diskuter </a:t>
            </a:r>
          </a:p>
          <a:p>
            <a:pPr lvl="0"/>
            <a:r>
              <a:rPr lang="nb-NO" sz="2400" dirty="0"/>
              <a:t>Hvordan ser den nye seilbåten ut sammenlignet med de to forrige?</a:t>
            </a:r>
          </a:p>
          <a:p>
            <a:pPr lvl="0"/>
            <a:endParaRPr lang="nb-NO" sz="2400" dirty="0"/>
          </a:p>
          <a:p>
            <a:pPr lvl="0"/>
            <a:r>
              <a:rPr lang="nb-NO" sz="2400" dirty="0"/>
              <a:t>Tenkte dere på samme måte som i oppgave 2 da dere lagde bitene til denne seilbåten? Forklar og begrunn.</a:t>
            </a:r>
          </a:p>
          <a:p>
            <a:endParaRPr lang="nb-NO" dirty="0"/>
          </a:p>
        </p:txBody>
      </p:sp>
      <p:pic>
        <p:nvPicPr>
          <p:cNvPr id="4" name="Bil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00" y="1472147"/>
            <a:ext cx="1875600" cy="157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742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Planlegg Puslespill Seilbåt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1800" dirty="0"/>
              <a:t>Gå sammen i grupper og planlegg hvordan dere vil bruke aktiviteten Puslespill Seilbåt [lenke] med egne elever. </a:t>
            </a:r>
            <a:r>
              <a:rPr lang="nb-NO" sz="1800" i="1" dirty="0"/>
              <a:t>Beskrivelse av aktiviteten Puslespill Seilbåt </a:t>
            </a:r>
            <a:r>
              <a:rPr lang="nb-NO" sz="1800" dirty="0"/>
              <a:t>vil være til hjelp i planleggingen [</a:t>
            </a:r>
            <a:r>
              <a:rPr lang="nb-NO" sz="1800" dirty="0" err="1"/>
              <a:t>pdf</a:t>
            </a:r>
            <a:r>
              <a:rPr lang="nb-NO" sz="1800" dirty="0"/>
              <a:t> eller lenke].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Tenk gjennom og diskuter</a:t>
            </a:r>
          </a:p>
          <a:p>
            <a:pPr lvl="0"/>
            <a:r>
              <a:rPr lang="nb-NO" sz="1600" dirty="0"/>
              <a:t>hvordan elevene skal settes i gang</a:t>
            </a:r>
          </a:p>
          <a:p>
            <a:pPr lvl="0"/>
            <a:r>
              <a:rPr lang="nb-NO" sz="1600" dirty="0"/>
              <a:t>hvordan elevene vil løse oppgaven</a:t>
            </a:r>
          </a:p>
          <a:p>
            <a:pPr lvl="0"/>
            <a:r>
              <a:rPr lang="nb-NO" sz="1600" dirty="0"/>
              <a:t>hvordan elevene vil uttrykke sine tanker og resonnement </a:t>
            </a:r>
          </a:p>
          <a:p>
            <a:pPr lvl="0"/>
            <a:r>
              <a:rPr lang="nb-NO" sz="1600" dirty="0"/>
              <a:t>hvilke misoppfatninger som vil komme til syne</a:t>
            </a:r>
          </a:p>
          <a:p>
            <a:pPr lvl="0"/>
            <a:r>
              <a:rPr lang="nb-NO" sz="1600" dirty="0"/>
              <a:t>hvordan elevene reflekterer over resultatene</a:t>
            </a:r>
          </a:p>
          <a:p>
            <a:pPr lvl="0"/>
            <a:r>
              <a:rPr lang="nb-NO" sz="1600" dirty="0"/>
              <a:t>hvordan oppsummeringen skal organiseres </a:t>
            </a:r>
          </a:p>
          <a:p>
            <a:pPr lvl="0"/>
            <a:endParaRPr lang="nb-NO" sz="1800" dirty="0"/>
          </a:p>
          <a:p>
            <a:pPr marL="0" indent="0">
              <a:buNone/>
            </a:pPr>
            <a:r>
              <a:rPr lang="nb-NO" sz="1800" dirty="0"/>
              <a:t>Tenk gjennom hvordan dere vil dokumentere elevenes tanker og resonnement (egne notater, lydopptak, video eller lignende).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024197" y="3128533"/>
            <a:ext cx="190800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600" b="1" dirty="0">
                <a:solidFill>
                  <a:schemeClr val="accent5">
                    <a:lumMod val="75000"/>
                  </a:schemeClr>
                </a:solidFill>
              </a:rPr>
              <a:t>Utstyr til elevene:</a:t>
            </a:r>
          </a:p>
          <a:p>
            <a:pPr>
              <a:lnSpc>
                <a:spcPct val="120000"/>
              </a:lnSpc>
            </a:pPr>
            <a:r>
              <a:rPr lang="nb-NO" sz="1600" dirty="0" err="1">
                <a:solidFill>
                  <a:schemeClr val="accent5">
                    <a:lumMod val="75000"/>
                  </a:schemeClr>
                </a:solidFill>
              </a:rPr>
              <a:t>elevark</a:t>
            </a:r>
            <a:r>
              <a:rPr lang="nb-NO" sz="1600" dirty="0">
                <a:solidFill>
                  <a:schemeClr val="accent5">
                    <a:lumMod val="75000"/>
                  </a:schemeClr>
                </a:solidFill>
              </a:rPr>
              <a:t> Seilbåt [</a:t>
            </a:r>
            <a:r>
              <a:rPr lang="nb-NO" sz="1600" dirty="0" err="1">
                <a:solidFill>
                  <a:schemeClr val="accent5">
                    <a:lumMod val="75000"/>
                  </a:schemeClr>
                </a:solidFill>
              </a:rPr>
              <a:t>pdf</a:t>
            </a:r>
            <a:r>
              <a:rPr lang="nb-NO" sz="1600" dirty="0">
                <a:solidFill>
                  <a:schemeClr val="accent5">
                    <a:lumMod val="75000"/>
                  </a:schemeClr>
                </a:solidFill>
              </a:rPr>
              <a:t>] 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accent5">
                    <a:lumMod val="75000"/>
                  </a:schemeClr>
                </a:solidFill>
              </a:rPr>
              <a:t>saks 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accent5">
                    <a:lumMod val="75000"/>
                  </a:schemeClr>
                </a:solidFill>
              </a:rPr>
              <a:t>papir</a:t>
            </a:r>
          </a:p>
          <a:p>
            <a:pPr>
              <a:lnSpc>
                <a:spcPct val="120000"/>
              </a:lnSpc>
            </a:pPr>
            <a:r>
              <a:rPr lang="nb-NO" sz="1600" dirty="0" err="1">
                <a:solidFill>
                  <a:schemeClr val="accent5">
                    <a:lumMod val="75000"/>
                  </a:schemeClr>
                </a:solidFill>
              </a:rPr>
              <a:t>limstifter</a:t>
            </a:r>
            <a:endParaRPr lang="nb-NO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sz="1800" dirty="0">
                <a:solidFill>
                  <a:schemeClr val="bg1"/>
                </a:solidFill>
              </a:rPr>
              <a:t>45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Utprøving med elever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dirty="0"/>
              <a:t>Gjennomfør den planlagte aktiviteten. </a:t>
            </a:r>
          </a:p>
          <a:p>
            <a:pPr marL="0" indent="0">
              <a:buNone/>
            </a:pPr>
            <a:r>
              <a:rPr lang="nb-NO" dirty="0"/>
              <a:t>Under gjennomføringen skal dere reflektere over</a:t>
            </a:r>
          </a:p>
          <a:p>
            <a:pPr lvl="0"/>
            <a:r>
              <a:rPr lang="nb-NO" sz="1800" dirty="0"/>
              <a:t>hvordan elevene løser oppgaven</a:t>
            </a:r>
          </a:p>
          <a:p>
            <a:pPr lvl="0"/>
            <a:r>
              <a:rPr lang="nb-NO" sz="1800" dirty="0"/>
              <a:t>hvordan elevene uttrykker sine tanker og resonnement </a:t>
            </a:r>
          </a:p>
          <a:p>
            <a:pPr lvl="0"/>
            <a:r>
              <a:rPr lang="nb-NO" sz="1800" dirty="0"/>
              <a:t>hvilke misoppfatninger som kommer til syne</a:t>
            </a:r>
          </a:p>
          <a:p>
            <a:pPr lvl="0"/>
            <a:r>
              <a:rPr lang="nb-NO" sz="1800" dirty="0"/>
              <a:t>reaksjoner hvis elevene oppdager at puslespillene ikke ligner originalen </a:t>
            </a:r>
          </a:p>
          <a:p>
            <a:pPr lvl="0"/>
            <a:endParaRPr lang="nb-NO" sz="1800" dirty="0"/>
          </a:p>
          <a:p>
            <a:pPr marL="0" indent="0">
              <a:buNone/>
            </a:pPr>
            <a:r>
              <a:rPr lang="nb-NO" dirty="0"/>
              <a:t>Lag et kort refleksjonsnotat til økta. </a:t>
            </a:r>
            <a:br>
              <a:rPr lang="nb-NO" dirty="0"/>
            </a:br>
            <a:r>
              <a:rPr lang="nb-NO" dirty="0"/>
              <a:t>Ta med notatet til </a:t>
            </a:r>
            <a:r>
              <a:rPr lang="nb-NO" i="1" dirty="0"/>
              <a:t>D – Erfaringsdeling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Grupper: 20 minutter</a:t>
            </a:r>
          </a:p>
          <a:p>
            <a:pPr marL="0" indent="0">
              <a:buNone/>
            </a:pPr>
            <a:r>
              <a:rPr lang="nb-NO" sz="2000" dirty="0"/>
              <a:t>Plenum: 10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fra utprøving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5211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Målet med modulen er å få erfaringer med hvordan diagnostiske oppgaver kan brukes i undervisningen for å få fram ulike misoppfatninger og overgeneraliseringer i matematikk.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Gjennom modulen får dere eksempler på diagnostiske oppgaver som kan avdekke misoppfatninger og elevsvar som kan tyde på misoppfatninger.  Det matematiske innholdet i modulen er knyttet til prinsippet om at formlikhet er en multiplikativ struktur.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Erfaringsdeling i grupper og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628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Gå sammen i grupper, og del erfaringene fra utprøvingene.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Diskuter:</a:t>
            </a:r>
          </a:p>
          <a:p>
            <a:pPr lvl="0"/>
            <a:r>
              <a:rPr lang="nb-NO" dirty="0"/>
              <a:t>Gikk opplegget som planlagt? Skjedde det noe uforutsett, og hva kan det skyldes?</a:t>
            </a:r>
          </a:p>
          <a:p>
            <a:pPr lvl="0"/>
            <a:r>
              <a:rPr lang="nb-NO" dirty="0"/>
              <a:t>Gi konkrete eksempler på elevforslag, forklaringer og tenkemåter.</a:t>
            </a:r>
          </a:p>
          <a:p>
            <a:pPr lvl="0"/>
            <a:r>
              <a:rPr lang="nb-NO" dirty="0"/>
              <a:t>Gi eksempler på eventuelle feilsvar som ble drøftet? </a:t>
            </a:r>
          </a:p>
          <a:p>
            <a:pPr lvl="0"/>
            <a:r>
              <a:rPr lang="nb-NO" dirty="0"/>
              <a:t>Hvilke misoppfatninger ble tydeliggjort? Hvor og når kan disse misoppfatningene være et problem?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Hver gruppe velger et par momenter dere vil dele i plenum.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Gruppene deler momentene de har valgt ut.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0" y="197708"/>
            <a:ext cx="9144000" cy="7110413"/>
          </a:xfrm>
        </p:spPr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Grupper: 20 minutter</a:t>
            </a:r>
          </a:p>
          <a:p>
            <a:pPr marL="0" indent="0">
              <a:buNone/>
            </a:pPr>
            <a:r>
              <a:rPr lang="nb-NO" sz="2000" dirty="0"/>
              <a:t>Plenum: 10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Konsekvenser for undervisningen i matematikk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927310"/>
          </a:xfrm>
        </p:spPr>
        <p:txBody>
          <a:bodyPr/>
          <a:lstStyle/>
          <a:p>
            <a:r>
              <a:rPr lang="nb-NO" dirty="0"/>
              <a:t>Gruppediskusjon og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8789"/>
            <a:ext cx="8229600" cy="4823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100" dirty="0"/>
              <a:t>Misoppfatninger i matematikk er en naturlig del av utviklingen av matematikkforståelsen hos mange barn.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3100" dirty="0"/>
              <a:t>Diskuter noen av disse spørsmålene i kollegiet, og bli enige om en felles praksis for din skole eller ditt nettverk:</a:t>
            </a:r>
          </a:p>
          <a:p>
            <a:pPr lvl="0">
              <a:lnSpc>
                <a:spcPct val="120000"/>
              </a:lnSpc>
            </a:pPr>
            <a:r>
              <a:rPr lang="nb-NO" dirty="0"/>
              <a:t>Hvilke utbredte misoppfatninger kjenner dere til fra egen praksis?</a:t>
            </a:r>
          </a:p>
          <a:p>
            <a:pPr lvl="0">
              <a:lnSpc>
                <a:spcPct val="120000"/>
              </a:lnSpc>
            </a:pPr>
            <a:r>
              <a:rPr lang="nb-NO" dirty="0"/>
              <a:t>Hvordan kan dere tilrettelegge undervisningen for å unngå at misoppfatninger fester seg hos elevene og blir til hinder for videre læring? </a:t>
            </a:r>
          </a:p>
          <a:p>
            <a:pPr lvl="0">
              <a:lnSpc>
                <a:spcPct val="120000"/>
              </a:lnSpc>
            </a:pPr>
            <a:r>
              <a:rPr lang="nb-NO" dirty="0"/>
              <a:t>I hvilket omfang underviser dere med tanke på dette?</a:t>
            </a:r>
            <a:r>
              <a:rPr lang="nb-NO" i="1" dirty="0"/>
              <a:t> </a:t>
            </a:r>
            <a:endParaRPr lang="nb-NO" dirty="0"/>
          </a:p>
          <a:p>
            <a:pPr>
              <a:lnSpc>
                <a:spcPct val="120000"/>
              </a:lnSpc>
            </a:pPr>
            <a:r>
              <a:rPr lang="nb-NO" dirty="0"/>
              <a:t>Hvordan kan dere utfordre elevenes tankemønstre slik at de selv ser at noe ikke stemmer (kognitiv konflikt)? Gi konkrete eksempler på oppgaver eller aktiviteter. </a:t>
            </a:r>
            <a:endParaRPr lang="nb-NO" sz="3200" dirty="0"/>
          </a:p>
          <a:p>
            <a:pPr marL="0" indent="0">
              <a:lnSpc>
                <a:spcPct val="120000"/>
              </a:lnSpc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100" dirty="0"/>
              <a:t>Velg en i kollegiet som noterer konklusjonene om felles praksis. </a:t>
            </a:r>
          </a:p>
          <a:p>
            <a:pPr marL="0" indent="0">
              <a:buNone/>
            </a:pPr>
            <a:r>
              <a:rPr lang="nb-NO" sz="3100" dirty="0"/>
              <a:t>Diskuter hva dere gjør videre.</a:t>
            </a:r>
          </a:p>
        </p:txBody>
      </p:sp>
    </p:spTree>
    <p:extLst>
      <p:ext uri="{BB962C8B-B14F-4D97-AF65-F5344CB8AC3E}">
        <p14:creationId xmlns:p14="http://schemas.microsoft.com/office/powerpoint/2010/main" val="51672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Anbefalinger til videre 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6207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695DE1-F249-429E-9017-83A09042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til videre 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43E8C7-C47D-4C9B-9791-B3B078D0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Modulene i Pakke 4 Meningsfull matematikk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270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modulen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63684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0061867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96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Økt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Anbefalt tidsbruk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 – Forarbeid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 –  Samarbeid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9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 – Utprøving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2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 – Etterarbeid 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1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Hele modulen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225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39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Les utdraget </a:t>
            </a:r>
            <a:r>
              <a:rPr lang="nb-NO" i="1" dirty="0"/>
              <a:t>Diagnostisk undervisning </a:t>
            </a:r>
            <a:r>
              <a:rPr lang="nb-NO" dirty="0"/>
              <a:t>og marker deler som du finner spesielt viktige, relevante eller utfordrende.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Reflekter rundt hvordan diagnostisk undervisning kan bidra til å </a:t>
            </a:r>
          </a:p>
          <a:p>
            <a:r>
              <a:rPr lang="nb-NO" dirty="0"/>
              <a:t>forebygge misoppfatninger</a:t>
            </a:r>
          </a:p>
          <a:p>
            <a:pPr lvl="0"/>
            <a:r>
              <a:rPr lang="nb-NO" dirty="0"/>
              <a:t>avdekke misoppfatninger</a:t>
            </a:r>
          </a:p>
          <a:p>
            <a:pPr lvl="0"/>
            <a:r>
              <a:rPr lang="nb-NO" dirty="0"/>
              <a:t>hjelpe elevene videre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med notatene til B–Samarbeid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105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48981"/>
              </p:ext>
            </p:extLst>
          </p:nvPr>
        </p:nvGraphicFramePr>
        <p:xfrm>
          <a:off x="457200" y="20018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0061867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96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Anbefalt tidsbruk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Oppsummering A</a:t>
                      </a:r>
                      <a:r>
                        <a:rPr lang="nb-NO" baseline="0" dirty="0"/>
                        <a:t> – F</a:t>
                      </a:r>
                      <a:r>
                        <a:rPr lang="nb-NO" dirty="0"/>
                        <a:t>orarbeid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Arbeide med</a:t>
                      </a:r>
                      <a:r>
                        <a:rPr lang="nb-NO" baseline="0" dirty="0"/>
                        <a:t> </a:t>
                      </a:r>
                      <a:r>
                        <a:rPr lang="nb-NO" dirty="0"/>
                        <a:t>en aktivitet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2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Planlegge egen undervisning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1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Hele</a:t>
                      </a:r>
                      <a:r>
                        <a:rPr lang="nb-NO" baseline="0" dirty="0"/>
                        <a:t> ø</a:t>
                      </a:r>
                      <a:r>
                        <a:rPr lang="nb-NO" dirty="0"/>
                        <a:t>kt</a:t>
                      </a:r>
                      <a:r>
                        <a:rPr lang="nb-NO" baseline="0" dirty="0"/>
                        <a:t> B</a:t>
                      </a:r>
                      <a:endParaRPr 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78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Oppsummering A - Forarbeid</a:t>
            </a:r>
          </a:p>
        </p:txBody>
      </p:sp>
    </p:spTree>
    <p:extLst>
      <p:ext uri="{BB962C8B-B14F-4D97-AF65-F5344CB8AC3E}">
        <p14:creationId xmlns:p14="http://schemas.microsoft.com/office/powerpoint/2010/main" val="365396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Gruppediskusjon og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Individuelt (5 minutter): </a:t>
            </a:r>
          </a:p>
          <a:p>
            <a:r>
              <a:rPr lang="nb-NO" dirty="0"/>
              <a:t>Se over notatene dine og gjør deg klar til gruppediskusjon.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Grupper (15 minutter):</a:t>
            </a:r>
          </a:p>
          <a:p>
            <a:r>
              <a:rPr lang="nb-NO" dirty="0"/>
              <a:t>Bruk notatene fra forarbeidet og diskuter i grupper på tre–fire personer.</a:t>
            </a:r>
          </a:p>
          <a:p>
            <a:pPr lvl="1"/>
            <a:r>
              <a:rPr lang="nb-NO" dirty="0"/>
              <a:t>Hvordan kan diagnostisk undervisning bidra til å forebygge og avdekke misoppfatninger?</a:t>
            </a:r>
            <a:endParaRPr lang="nb-NO" i="1" dirty="0"/>
          </a:p>
          <a:p>
            <a:pPr lvl="1"/>
            <a:r>
              <a:rPr lang="nb-NO" dirty="0"/>
              <a:t>Hvordan kan diagnostisk undervisning hjelpe elevene videre?</a:t>
            </a:r>
          </a:p>
          <a:p>
            <a:pPr marL="0" indent="0">
              <a:buNone/>
            </a:pPr>
            <a:r>
              <a:rPr lang="nb-NO" dirty="0"/>
              <a:t>Velg et par momenter som dere vil dele i plenum.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Plenum (10 minutter):</a:t>
            </a:r>
          </a:p>
          <a:p>
            <a:r>
              <a:rPr lang="nb-NO" dirty="0"/>
              <a:t>Gruppene deler momentene de har valgt.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0751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mal</Template>
  <TotalTime>0</TotalTime>
  <Words>980</Words>
  <Application>Microsoft Office PowerPoint</Application>
  <PresentationFormat>Skjermfremvisning (4:3)</PresentationFormat>
  <Paragraphs>169</Paragraphs>
  <Slides>25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Verdana</vt:lpstr>
      <vt:lpstr>Woodford Bourne</vt:lpstr>
      <vt:lpstr>Standardtema</vt:lpstr>
      <vt:lpstr>Modul 3 – Bruke diagnostiske oppgaver</vt:lpstr>
      <vt:lpstr>Mål</vt:lpstr>
      <vt:lpstr>Tidsplan for denne modulen</vt:lpstr>
      <vt:lpstr>A – Forarbeid 30 minutter </vt:lpstr>
      <vt:lpstr>Individuelt arbeid</vt:lpstr>
      <vt:lpstr>B – Samarbeid 105 minutter </vt:lpstr>
      <vt:lpstr>Tidsplan for denne økta</vt:lpstr>
      <vt:lpstr>Oppsummering A - Forarbeid</vt:lpstr>
      <vt:lpstr>Gruppediskusjon og plenum</vt:lpstr>
      <vt:lpstr>Arbeid med en aktivitet</vt:lpstr>
      <vt:lpstr>Puslespill Seilbåt</vt:lpstr>
      <vt:lpstr>Puslespill Seilbåt forts.</vt:lpstr>
      <vt:lpstr>Puslespill Seilbåt forts.</vt:lpstr>
      <vt:lpstr>Planlegg egen undervisning</vt:lpstr>
      <vt:lpstr>Planlegg Puslespill Seilbåt</vt:lpstr>
      <vt:lpstr>C – Utprøving  45 minutter </vt:lpstr>
      <vt:lpstr>Utprøving med elever</vt:lpstr>
      <vt:lpstr>D – Etterarbeid 60 minutter </vt:lpstr>
      <vt:lpstr>Erfaringsdeling fra utprøving</vt:lpstr>
      <vt:lpstr>Erfaringsdeling i grupper og plenum</vt:lpstr>
      <vt:lpstr>Konsekvenser for undervisningen i matematikk</vt:lpstr>
      <vt:lpstr>Gruppediskusjon og plenum</vt:lpstr>
      <vt:lpstr>Anbefalinger til videre arbeid</vt:lpstr>
      <vt:lpstr>Anbefalinger til videre 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Astrid Bondø</cp:lastModifiedBy>
  <cp:revision>125</cp:revision>
  <dcterms:created xsi:type="dcterms:W3CDTF">2017-11-27T08:38:29Z</dcterms:created>
  <dcterms:modified xsi:type="dcterms:W3CDTF">2019-06-02T12:56:22Z</dcterms:modified>
</cp:coreProperties>
</file>