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28" r:id="rId2"/>
    <p:sldId id="297" r:id="rId3"/>
    <p:sldId id="304" r:id="rId4"/>
    <p:sldId id="323" r:id="rId5"/>
    <p:sldId id="298" r:id="rId6"/>
    <p:sldId id="324" r:id="rId7"/>
    <p:sldId id="305" r:id="rId8"/>
    <p:sldId id="306" r:id="rId9"/>
    <p:sldId id="300" r:id="rId10"/>
    <p:sldId id="301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25" r:id="rId21"/>
    <p:sldId id="302" r:id="rId22"/>
    <p:sldId id="326" r:id="rId23"/>
    <p:sldId id="291" r:id="rId24"/>
    <p:sldId id="263" r:id="rId25"/>
    <p:sldId id="317" r:id="rId26"/>
    <p:sldId id="318" r:id="rId27"/>
    <p:sldId id="319" r:id="rId28"/>
    <p:sldId id="320" r:id="rId29"/>
    <p:sldId id="329" r:id="rId30"/>
    <p:sldId id="321" r:id="rId31"/>
    <p:sldId id="327" r:id="rId32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9F9"/>
    <a:srgbClr val="5DA2F5"/>
    <a:srgbClr val="B7DEE8"/>
    <a:srgbClr val="008FFA"/>
    <a:srgbClr val="1E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76A78-6365-40AB-A82A-4400E70EECBF}" v="2" dt="2020-06-22T06:52:44.912"/>
    <p1510:client id="{E83460FA-92CB-4FD2-AB43-05ECB3A7CA11}" v="938" dt="2020-06-11T07:09:52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1496" autoAdjust="0"/>
  </p:normalViewPr>
  <p:slideViewPr>
    <p:cSldViewPr snapToGrid="0" snapToObjects="1">
      <p:cViewPr varScale="1">
        <p:scale>
          <a:sx n="75" d="100"/>
          <a:sy n="75" d="100"/>
        </p:scale>
        <p:origin x="7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24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in Anders Heggem" clId="Web-{E83460FA-92CB-4FD2-AB43-05ECB3A7CA11}"/>
    <pc:docChg chg="modSld">
      <pc:chgData name="Svein Anders Heggem" userId="" providerId="" clId="Web-{E83460FA-92CB-4FD2-AB43-05ECB3A7CA11}" dt="2020-06-11T07:09:51.756" v="931" actId="20577"/>
      <pc:docMkLst>
        <pc:docMk/>
      </pc:docMkLst>
      <pc:sldChg chg="modSp">
        <pc:chgData name="Svein Anders Heggem" userId="" providerId="" clId="Web-{E83460FA-92CB-4FD2-AB43-05ECB3A7CA11}" dt="2020-06-11T06:57:22.307" v="499" actId="14100"/>
        <pc:sldMkLst>
          <pc:docMk/>
          <pc:sldMk cId="519356057" sldId="263"/>
        </pc:sldMkLst>
        <pc:spChg chg="mod">
          <ac:chgData name="Svein Anders Heggem" userId="" providerId="" clId="Web-{E83460FA-92CB-4FD2-AB43-05ECB3A7CA11}" dt="2020-06-11T06:57:18.448" v="498" actId="14100"/>
          <ac:spMkLst>
            <pc:docMk/>
            <pc:sldMk cId="519356057" sldId="263"/>
            <ac:spMk id="2" creationId="{00000000-0000-0000-0000-000000000000}"/>
          </ac:spMkLst>
        </pc:spChg>
        <pc:spChg chg="mod">
          <ac:chgData name="Svein Anders Heggem" userId="" providerId="" clId="Web-{E83460FA-92CB-4FD2-AB43-05ECB3A7CA11}" dt="2020-06-11T06:57:22.307" v="499" actId="14100"/>
          <ac:spMkLst>
            <pc:docMk/>
            <pc:sldMk cId="519356057" sldId="263"/>
            <ac:spMk id="3" creationId="{00000000-0000-0000-0000-000000000000}"/>
          </ac:spMkLst>
        </pc:spChg>
      </pc:sldChg>
      <pc:sldChg chg="modSp">
        <pc:chgData name="Svein Anders Heggem" userId="" providerId="" clId="Web-{E83460FA-92CB-4FD2-AB43-05ECB3A7CA11}" dt="2020-06-11T06:21:41.065" v="50" actId="20577"/>
        <pc:sldMkLst>
          <pc:docMk/>
          <pc:sldMk cId="2825233578" sldId="297"/>
        </pc:sldMkLst>
        <pc:spChg chg="mod">
          <ac:chgData name="Svein Anders Heggem" userId="" providerId="" clId="Web-{E83460FA-92CB-4FD2-AB43-05ECB3A7CA11}" dt="2020-06-11T06:21:41.065" v="50" actId="20577"/>
          <ac:spMkLst>
            <pc:docMk/>
            <pc:sldMk cId="2825233578" sldId="297"/>
            <ac:spMk id="3" creationId="{00000000-0000-0000-0000-000000000000}"/>
          </ac:spMkLst>
        </pc:spChg>
      </pc:sldChg>
      <pc:sldChg chg="modSp">
        <pc:chgData name="Svein Anders Heggem" userId="" providerId="" clId="Web-{E83460FA-92CB-4FD2-AB43-05ECB3A7CA11}" dt="2020-06-11T06:28:23.738" v="294" actId="20577"/>
        <pc:sldMkLst>
          <pc:docMk/>
          <pc:sldMk cId="4070240902" sldId="298"/>
        </pc:sldMkLst>
        <pc:spChg chg="mod">
          <ac:chgData name="Svein Anders Heggem" userId="" providerId="" clId="Web-{E83460FA-92CB-4FD2-AB43-05ECB3A7CA11}" dt="2020-06-11T06:28:23.738" v="294" actId="20577"/>
          <ac:spMkLst>
            <pc:docMk/>
            <pc:sldMk cId="4070240902" sldId="298"/>
            <ac:spMk id="3" creationId="{00000000-0000-0000-0000-000000000000}"/>
          </ac:spMkLst>
        </pc:spChg>
      </pc:sldChg>
      <pc:sldChg chg="modSp">
        <pc:chgData name="Svein Anders Heggem" userId="" providerId="" clId="Web-{E83460FA-92CB-4FD2-AB43-05ECB3A7CA11}" dt="2020-06-11T06:48:17.243" v="397" actId="20577"/>
        <pc:sldMkLst>
          <pc:docMk/>
          <pc:sldMk cId="3401075110" sldId="300"/>
        </pc:sldMkLst>
        <pc:spChg chg="mod">
          <ac:chgData name="Svein Anders Heggem" userId="" providerId="" clId="Web-{E83460FA-92CB-4FD2-AB43-05ECB3A7CA11}" dt="2020-06-11T06:45:01.102" v="340" actId="14100"/>
          <ac:spMkLst>
            <pc:docMk/>
            <pc:sldMk cId="3401075110" sldId="300"/>
            <ac:spMk id="2" creationId="{00000000-0000-0000-0000-000000000000}"/>
          </ac:spMkLst>
        </pc:spChg>
        <pc:spChg chg="mod">
          <ac:chgData name="Svein Anders Heggem" userId="" providerId="" clId="Web-{E83460FA-92CB-4FD2-AB43-05ECB3A7CA11}" dt="2020-06-11T06:48:17.243" v="397" actId="20577"/>
          <ac:spMkLst>
            <pc:docMk/>
            <pc:sldMk cId="3401075110" sldId="300"/>
            <ac:spMk id="3" creationId="{00000000-0000-0000-0000-000000000000}"/>
          </ac:spMkLst>
        </pc:spChg>
      </pc:sldChg>
      <pc:sldChg chg="modSp">
        <pc:chgData name="Svein Anders Heggem" userId="" providerId="" clId="Web-{E83460FA-92CB-4FD2-AB43-05ECB3A7CA11}" dt="2020-06-11T06:54:48.338" v="425" actId="20577"/>
        <pc:sldMkLst>
          <pc:docMk/>
          <pc:sldMk cId="2206178013" sldId="302"/>
        </pc:sldMkLst>
        <pc:spChg chg="mod">
          <ac:chgData name="Svein Anders Heggem" userId="" providerId="" clId="Web-{E83460FA-92CB-4FD2-AB43-05ECB3A7CA11}" dt="2020-06-11T06:54:48.338" v="425" actId="20577"/>
          <ac:spMkLst>
            <pc:docMk/>
            <pc:sldMk cId="2206178013" sldId="302"/>
            <ac:spMk id="3" creationId="{00000000-0000-0000-0000-000000000000}"/>
          </ac:spMkLst>
        </pc:spChg>
      </pc:sldChg>
      <pc:sldChg chg="modSp">
        <pc:chgData name="Svein Anders Heggem" userId="" providerId="" clId="Web-{E83460FA-92CB-4FD2-AB43-05ECB3A7CA11}" dt="2020-06-11T06:30:22.223" v="310" actId="20577"/>
        <pc:sldMkLst>
          <pc:docMk/>
          <pc:sldMk cId="1219349445" sldId="306"/>
        </pc:sldMkLst>
        <pc:spChg chg="mod">
          <ac:chgData name="Svein Anders Heggem" userId="" providerId="" clId="Web-{E83460FA-92CB-4FD2-AB43-05ECB3A7CA11}" dt="2020-06-11T06:30:22.223" v="310" actId="20577"/>
          <ac:spMkLst>
            <pc:docMk/>
            <pc:sldMk cId="1219349445" sldId="306"/>
            <ac:spMk id="2" creationId="{00000000-0000-0000-0000-000000000000}"/>
          </ac:spMkLst>
        </pc:spChg>
      </pc:sldChg>
      <pc:sldChg chg="modSp">
        <pc:chgData name="Svein Anders Heggem" userId="" providerId="" clId="Web-{E83460FA-92CB-4FD2-AB43-05ECB3A7CA11}" dt="2020-06-11T06:53:36.135" v="419" actId="20577"/>
        <pc:sldMkLst>
          <pc:docMk/>
          <pc:sldMk cId="3491222905" sldId="315"/>
        </pc:sldMkLst>
        <pc:spChg chg="mod">
          <ac:chgData name="Svein Anders Heggem" userId="" providerId="" clId="Web-{E83460FA-92CB-4FD2-AB43-05ECB3A7CA11}" dt="2020-06-11T06:53:36.135" v="419" actId="20577"/>
          <ac:spMkLst>
            <pc:docMk/>
            <pc:sldMk cId="3491222905" sldId="315"/>
            <ac:spMk id="5" creationId="{00000000-0000-0000-0000-000000000000}"/>
          </ac:spMkLst>
        </pc:spChg>
      </pc:sldChg>
      <pc:sldChg chg="modSp">
        <pc:chgData name="Svein Anders Heggem" userId="" providerId="" clId="Web-{E83460FA-92CB-4FD2-AB43-05ECB3A7CA11}" dt="2020-06-11T07:00:19.858" v="514" actId="20577"/>
        <pc:sldMkLst>
          <pc:docMk/>
          <pc:sldMk cId="2594827050" sldId="319"/>
        </pc:sldMkLst>
        <pc:spChg chg="mod">
          <ac:chgData name="Svein Anders Heggem" userId="" providerId="" clId="Web-{E83460FA-92CB-4FD2-AB43-05ECB3A7CA11}" dt="2020-06-11T07:00:19.858" v="514" actId="20577"/>
          <ac:spMkLst>
            <pc:docMk/>
            <pc:sldMk cId="2594827050" sldId="319"/>
            <ac:spMk id="3" creationId="{00000000-0000-0000-0000-000000000000}"/>
          </ac:spMkLst>
        </pc:spChg>
      </pc:sldChg>
      <pc:sldChg chg="modSp">
        <pc:chgData name="Svein Anders Heggem" userId="" providerId="" clId="Web-{E83460FA-92CB-4FD2-AB43-05ECB3A7CA11}" dt="2020-06-11T07:05:14.037" v="738" actId="20577"/>
        <pc:sldMkLst>
          <pc:docMk/>
          <pc:sldMk cId="787236809" sldId="320"/>
        </pc:sldMkLst>
        <pc:spChg chg="mod">
          <ac:chgData name="Svein Anders Heggem" userId="" providerId="" clId="Web-{E83460FA-92CB-4FD2-AB43-05ECB3A7CA11}" dt="2020-06-11T07:05:14.037" v="738" actId="20577"/>
          <ac:spMkLst>
            <pc:docMk/>
            <pc:sldMk cId="787236809" sldId="320"/>
            <ac:spMk id="3" creationId="{00000000-0000-0000-0000-000000000000}"/>
          </ac:spMkLst>
        </pc:spChg>
      </pc:sldChg>
      <pc:sldChg chg="modSp">
        <pc:chgData name="Svein Anders Heggem" userId="" providerId="" clId="Web-{E83460FA-92CB-4FD2-AB43-05ECB3A7CA11}" dt="2020-06-11T06:18:51.736" v="16" actId="20577"/>
        <pc:sldMkLst>
          <pc:docMk/>
          <pc:sldMk cId="2780791184" sldId="328"/>
        </pc:sldMkLst>
        <pc:spChg chg="mod">
          <ac:chgData name="Svein Anders Heggem" userId="" providerId="" clId="Web-{E83460FA-92CB-4FD2-AB43-05ECB3A7CA11}" dt="2020-06-11T06:18:51.736" v="16" actId="20577"/>
          <ac:spMkLst>
            <pc:docMk/>
            <pc:sldMk cId="2780791184" sldId="328"/>
            <ac:spMk id="2" creationId="{00000000-0000-0000-0000-000000000000}"/>
          </ac:spMkLst>
        </pc:spChg>
        <pc:spChg chg="mod">
          <ac:chgData name="Svein Anders Heggem" userId="" providerId="" clId="Web-{E83460FA-92CB-4FD2-AB43-05ECB3A7CA11}" dt="2020-06-11T06:18:33.127" v="10" actId="20577"/>
          <ac:spMkLst>
            <pc:docMk/>
            <pc:sldMk cId="2780791184" sldId="328"/>
            <ac:spMk id="3" creationId="{00000000-0000-0000-0000-000000000000}"/>
          </ac:spMkLst>
        </pc:spChg>
      </pc:sldChg>
      <pc:sldChg chg="modSp">
        <pc:chgData name="Svein Anders Heggem" userId="" providerId="" clId="Web-{E83460FA-92CB-4FD2-AB43-05ECB3A7CA11}" dt="2020-06-11T07:09:47.412" v="930" actId="20577"/>
        <pc:sldMkLst>
          <pc:docMk/>
          <pc:sldMk cId="1352226071" sldId="329"/>
        </pc:sldMkLst>
        <pc:spChg chg="mod">
          <ac:chgData name="Svein Anders Heggem" userId="" providerId="" clId="Web-{E83460FA-92CB-4FD2-AB43-05ECB3A7CA11}" dt="2020-06-11T07:07:31.670" v="828" actId="14100"/>
          <ac:spMkLst>
            <pc:docMk/>
            <pc:sldMk cId="1352226071" sldId="329"/>
            <ac:spMk id="2" creationId="{00000000-0000-0000-0000-000000000000}"/>
          </ac:spMkLst>
        </pc:spChg>
        <pc:spChg chg="mod">
          <ac:chgData name="Svein Anders Heggem" userId="" providerId="" clId="Web-{E83460FA-92CB-4FD2-AB43-05ECB3A7CA11}" dt="2020-06-11T07:09:47.412" v="930" actId="20577"/>
          <ac:spMkLst>
            <pc:docMk/>
            <pc:sldMk cId="1352226071" sldId="329"/>
            <ac:spMk id="3" creationId="{00000000-0000-0000-0000-000000000000}"/>
          </ac:spMkLst>
        </pc:spChg>
      </pc:sldChg>
    </pc:docChg>
  </pc:docChgLst>
  <pc:docChgLst>
    <pc:chgData name="Olaug Ellen Lona Svingen" clId="Web-{69076A78-6365-40AB-A82A-4400E70EECBF}"/>
    <pc:docChg chg="modSld">
      <pc:chgData name="Olaug Ellen Lona Svingen" userId="" providerId="" clId="Web-{69076A78-6365-40AB-A82A-4400E70EECBF}" dt="2020-06-22T06:52:44.912" v="1" actId="20577"/>
      <pc:docMkLst>
        <pc:docMk/>
      </pc:docMkLst>
      <pc:sldChg chg="modSp">
        <pc:chgData name="Olaug Ellen Lona Svingen" userId="" providerId="" clId="Web-{69076A78-6365-40AB-A82A-4400E70EECBF}" dt="2020-06-22T06:52:44.898" v="0" actId="20577"/>
        <pc:sldMkLst>
          <pc:docMk/>
          <pc:sldMk cId="2825233578" sldId="297"/>
        </pc:sldMkLst>
        <pc:spChg chg="mod">
          <ac:chgData name="Olaug Ellen Lona Svingen" userId="" providerId="" clId="Web-{69076A78-6365-40AB-A82A-4400E70EECBF}" dt="2020-06-22T06:52:44.898" v="0" actId="20577"/>
          <ac:spMkLst>
            <pc:docMk/>
            <pc:sldMk cId="2825233578" sldId="29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61D4D-BBB0-425F-81E5-D16DF558CE00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8049-8A12-4E74-9CEB-F634D483E3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92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791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844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05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2699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8906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548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7875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634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913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7016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2659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656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256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slide, buet tittel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3"/>
          </p:nvPr>
        </p:nvSpPr>
        <p:spPr>
          <a:xfrm>
            <a:off x="7" y="197708"/>
            <a:ext cx="9144000" cy="7110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7" name="Rektangel 19"/>
          <p:cNvSpPr/>
          <p:nvPr userDrawn="1"/>
        </p:nvSpPr>
        <p:spPr>
          <a:xfrm>
            <a:off x="0" y="4513811"/>
            <a:ext cx="9144007" cy="2344190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 userDrawn="1"/>
        </p:nvSpPr>
        <p:spPr>
          <a:xfrm>
            <a:off x="0" y="4704746"/>
            <a:ext cx="9144007" cy="2405667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67928" y="6133487"/>
            <a:ext cx="6051665" cy="7393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algn="l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5324219"/>
            <a:ext cx="8229600" cy="79447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967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021492"/>
            <a:ext cx="3008313" cy="947588"/>
          </a:xfrm>
        </p:spPr>
        <p:txBody>
          <a:bodyPr anchor="b">
            <a:normAutofit/>
          </a:bodyPr>
          <a:lstStyle>
            <a:lvl1pPr algn="l">
              <a:defRPr sz="2400" b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021492"/>
            <a:ext cx="5111750" cy="50003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084173"/>
            <a:ext cx="3008313" cy="39376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232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792362"/>
            <a:ext cx="5486400" cy="566738"/>
          </a:xfrm>
        </p:spPr>
        <p:txBody>
          <a:bodyPr anchor="b"/>
          <a:lstStyle>
            <a:lvl1pPr algn="l">
              <a:defRPr sz="20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1252151"/>
            <a:ext cx="5486400" cy="3475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709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08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148056"/>
            <a:ext cx="8229600" cy="3992563"/>
          </a:xfrm>
        </p:spPr>
        <p:txBody>
          <a:bodyPr vert="horz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40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905990" y="2010032"/>
            <a:ext cx="7381275" cy="39047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05990" y="1005016"/>
            <a:ext cx="7381275" cy="927310"/>
          </a:xfrm>
        </p:spPr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4749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b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0" y="6689"/>
            <a:ext cx="9144000" cy="6367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pPr/>
              <a:t>22.02.2021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Friform 5"/>
          <p:cNvSpPr/>
          <p:nvPr userDrawn="1"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 userDrawn="1"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457199" y="5899458"/>
            <a:ext cx="8229600" cy="941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200">
                <a:solidFill>
                  <a:schemeClr val="bg1"/>
                </a:solidFill>
              </a:rPr>
              <a:t>Kapittelside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5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14329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64310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90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45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85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08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4511"/>
            <a:ext cx="8229600" cy="927310"/>
          </a:xfrm>
        </p:spPr>
        <p:txBody>
          <a:bodyPr/>
          <a:lstStyle>
            <a:lvl1pPr>
              <a:defRPr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14200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842053"/>
            <a:ext cx="4040188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213394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842053"/>
            <a:ext cx="4041775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779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62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22.02.2021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3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917153"/>
            <a:ext cx="8229600" cy="92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001795"/>
            <a:ext cx="8229600" cy="40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1915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fld id="{B707B217-E5B1-7C42-B868-A854B78504CF}" type="datetimeFigureOut">
              <a:rPr lang="nb-NO" smtClean="0"/>
              <a:pPr/>
              <a:t>22.02.2021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69973" y="61830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44746" y="61751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6599" y="6138023"/>
            <a:ext cx="466677" cy="435770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04435"/>
            <a:ext cx="9144000" cy="153566"/>
          </a:xfrm>
          <a:prstGeom prst="rect">
            <a:avLst/>
          </a:prstGeom>
          <a:solidFill>
            <a:srgbClr val="1F48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2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1" r:id="rId3"/>
    <p:sldLayoutId id="2147483650" r:id="rId4"/>
    <p:sldLayoutId id="2147483649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ped.no/fagomrader-og-laringsressurser/finn-laringsressurs/sammensatte-larevansker/Dynamisk-kartleggingsprove-i-matematikk/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4386708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099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ktangel 19"/>
          <p:cNvSpPr/>
          <p:nvPr/>
        </p:nvSpPr>
        <p:spPr>
          <a:xfrm>
            <a:off x="0" y="3805707"/>
            <a:ext cx="9144007" cy="3052294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ktangel 19"/>
          <p:cNvSpPr/>
          <p:nvPr/>
        </p:nvSpPr>
        <p:spPr>
          <a:xfrm>
            <a:off x="-23835" y="4114800"/>
            <a:ext cx="9144007" cy="2995871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3407" y="4773179"/>
            <a:ext cx="6051665" cy="759638"/>
          </a:xfrm>
        </p:spPr>
        <p:txBody>
          <a:bodyPr>
            <a:normAutofit/>
          </a:bodyPr>
          <a:lstStyle/>
          <a:p>
            <a:pPr algn="l"/>
            <a:r>
              <a:rPr lang="nb-NO" dirty="0">
                <a:solidFill>
                  <a:schemeClr val="bg1"/>
                </a:solidFill>
                <a:latin typeface="Woodford Bourne"/>
              </a:rPr>
              <a:t>Modul 4 – Dynamisk kartlegging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3406" y="5648343"/>
            <a:ext cx="6051665" cy="5428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b-NO" dirty="0">
                <a:latin typeface="Woodford Bourne"/>
              </a:rPr>
              <a:t>Vurderingsverktøy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  <p:sp>
        <p:nvSpPr>
          <p:cNvPr id="10" name="Undertittel 2"/>
          <p:cNvSpPr txBox="1">
            <a:spLocks/>
          </p:cNvSpPr>
          <p:nvPr/>
        </p:nvSpPr>
        <p:spPr>
          <a:xfrm>
            <a:off x="633407" y="6251768"/>
            <a:ext cx="6051665" cy="54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dirty="0">
                <a:solidFill>
                  <a:schemeClr val="bg1"/>
                </a:solidFill>
              </a:rPr>
              <a:t>Utarbeidet i samarbeid med </a:t>
            </a:r>
            <a:r>
              <a:rPr lang="nb-NO" sz="1800" dirty="0" err="1">
                <a:solidFill>
                  <a:schemeClr val="bg1"/>
                </a:solidFill>
              </a:rPr>
              <a:t>Statped</a:t>
            </a:r>
            <a:endParaRPr lang="nb-N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9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20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Faglig påfyll</a:t>
            </a:r>
          </a:p>
        </p:txBody>
      </p:sp>
    </p:spTree>
    <p:extLst>
      <p:ext uri="{BB962C8B-B14F-4D97-AF65-F5344CB8AC3E}">
        <p14:creationId xmlns:p14="http://schemas.microsoft.com/office/powerpoint/2010/main" val="4017420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handler dynamisk kartlegging om?</a:t>
            </a:r>
            <a:endParaRPr lang="en-GB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0840"/>
            <a:ext cx="8229600" cy="2107206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457200" y="4023490"/>
            <a:ext cx="80585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Gjennom dialog med eleven blir det mulig å danne seg et bilde av hvor eleven er i sin utvikling.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Gir kunnskap om hvordan eleven tenker, hvor dyp forståelsen er, og hvor eleven faller ut.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Gir informasjon om hva som skal til for å hjelpe eleven videre.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Danner grunnlag for å tilpasse undervisningen og legge til rette for at kunnskap i potensiell sone blir kunnskap i aktuell sone.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3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20" y="55659"/>
            <a:ext cx="2808880" cy="227407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spørsmål stiller man?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/>
              <a:t>Kartleggingslederen skal støtte eleven ved å gi små hint som hjelper eleven til å tenke selv.</a:t>
            </a:r>
          </a:p>
          <a:p>
            <a:pPr marL="0" indent="0">
              <a:buNone/>
            </a:pPr>
            <a:r>
              <a:rPr lang="nb-NO" b="1" u="sng" dirty="0"/>
              <a:t>Vurderende spørsmål:</a:t>
            </a:r>
          </a:p>
          <a:p>
            <a:pPr marL="0" indent="0">
              <a:buNone/>
            </a:pPr>
            <a:r>
              <a:rPr lang="nb-NO" dirty="0"/>
              <a:t>Læreren stiller spørsmål, og eleven svarer i hovedsak rett eller feil.</a:t>
            </a:r>
          </a:p>
          <a:p>
            <a:pPr marL="214313" indent="-214313"/>
            <a:r>
              <a:rPr lang="nb-NO" dirty="0"/>
              <a:t>Produktrettet fokus på svar, faktakunnskap eller «riktig» framgangsmåte</a:t>
            </a:r>
          </a:p>
          <a:p>
            <a:pPr marL="214313" indent="-214313"/>
            <a:r>
              <a:rPr lang="nb-NO" dirty="0"/>
              <a:t>Styrende eller lukkede spørsmål</a:t>
            </a:r>
          </a:p>
          <a:p>
            <a:pPr marL="0" indent="0">
              <a:buNone/>
            </a:pPr>
            <a:r>
              <a:rPr lang="nb-NO" b="1" u="sng" dirty="0"/>
              <a:t>Assisterende spørsmål:</a:t>
            </a:r>
          </a:p>
          <a:p>
            <a:pPr marL="214313" indent="-214313"/>
            <a:r>
              <a:rPr lang="nb-NO" dirty="0"/>
              <a:t>Inviterer eleven til å reflektere</a:t>
            </a:r>
          </a:p>
          <a:p>
            <a:pPr marL="214313" indent="-214313"/>
            <a:r>
              <a:rPr lang="nb-NO" dirty="0"/>
              <a:t>Skal hjelpe eleven til å se mulige løsninger på egen hånd</a:t>
            </a:r>
          </a:p>
          <a:p>
            <a:pPr marL="214313" indent="-214313"/>
            <a:r>
              <a:rPr lang="nb-NO" dirty="0"/>
              <a:t>Ofte åpne spørsmål, slik at elevens refleksjoner kan gå i ulike retninger</a:t>
            </a:r>
          </a:p>
          <a:p>
            <a:pPr marL="0" indent="0">
              <a:buNone/>
            </a:pPr>
            <a:r>
              <a:rPr lang="nb-NO" dirty="0"/>
              <a:t>(Aastrup and Johnsen 2014)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414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Oppgaveveiledningen – Teoretisk bakgrunn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14313" indent="-214313"/>
            <a:r>
              <a:rPr lang="nb-NO" dirty="0"/>
              <a:t>Til hver oppgave er det beskrevet mulige svar eleven kan komme med.</a:t>
            </a:r>
          </a:p>
          <a:p>
            <a:pPr marL="214313" indent="-214313"/>
            <a:r>
              <a:rPr lang="nb-NO" dirty="0"/>
              <a:t>Rubrikken «Teoretisk bakgrunn» beskriver hvordan eleven kanskje har tenkt for å komme fram til svaret.</a:t>
            </a:r>
          </a:p>
          <a:p>
            <a:endParaRPr lang="en-GB" dirty="0"/>
          </a:p>
        </p:txBody>
      </p:sp>
      <p:pic>
        <p:nvPicPr>
          <p:cNvPr id="6" name="Plassholder for innhold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67291" y="2076450"/>
            <a:ext cx="3000418" cy="39211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Ellipse 6"/>
          <p:cNvSpPr/>
          <p:nvPr/>
        </p:nvSpPr>
        <p:spPr>
          <a:xfrm>
            <a:off x="5167291" y="2105675"/>
            <a:ext cx="1090749" cy="2351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Ellipse 7"/>
          <p:cNvSpPr/>
          <p:nvPr/>
        </p:nvSpPr>
        <p:spPr>
          <a:xfrm>
            <a:off x="5167290" y="2407389"/>
            <a:ext cx="1090749" cy="2351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426842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7" grpId="1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Oppgaveveiledningen</a:t>
            </a:r>
            <a:r>
              <a:rPr lang="nb-NO" sz="2400" dirty="0"/>
              <a:t> </a:t>
            </a:r>
            <a:r>
              <a:rPr lang="nb-NO" dirty="0"/>
              <a:t>– Forslag til samtale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Støtte til kartleggingslederen:</a:t>
            </a:r>
          </a:p>
          <a:p>
            <a:pPr marL="214313" indent="-214313"/>
            <a:r>
              <a:rPr lang="nb-NO" dirty="0"/>
              <a:t>Hvilke spørsmål kan kartleggingslederen stille?</a:t>
            </a:r>
          </a:p>
          <a:p>
            <a:pPr marL="214313" indent="-214313"/>
            <a:r>
              <a:rPr lang="nb-NO" dirty="0"/>
              <a:t>Andre typer støtte som kan gis</a:t>
            </a:r>
          </a:p>
          <a:p>
            <a:pPr marL="214313" indent="-214313"/>
            <a:r>
              <a:rPr lang="nb-NO" dirty="0"/>
              <a:t>Tips om hjelpemidler</a:t>
            </a:r>
          </a:p>
          <a:p>
            <a:endParaRPr lang="en-GB" dirty="0"/>
          </a:p>
        </p:txBody>
      </p:sp>
      <p:pic>
        <p:nvPicPr>
          <p:cNvPr id="5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67291" y="2076450"/>
            <a:ext cx="3000418" cy="39211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Ellipse 5"/>
          <p:cNvSpPr/>
          <p:nvPr/>
        </p:nvSpPr>
        <p:spPr>
          <a:xfrm>
            <a:off x="6497385" y="2423602"/>
            <a:ext cx="1090749" cy="2351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1198269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Oppgaveveiledning – </a:t>
            </a:r>
            <a:br>
              <a:rPr lang="nb-NO" dirty="0"/>
            </a:br>
            <a:r>
              <a:rPr lang="nb-NO" dirty="0"/>
              <a:t>Notatark til kartleggingslederen</a:t>
            </a:r>
            <a:endParaRPr lang="en-GB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xfrm>
            <a:off x="457200" y="2142009"/>
            <a:ext cx="8229600" cy="639762"/>
          </a:xfrm>
        </p:spPr>
        <p:txBody>
          <a:bodyPr>
            <a:normAutofit/>
          </a:bodyPr>
          <a:lstStyle/>
          <a:p>
            <a:r>
              <a:rPr lang="nb-NO" dirty="0"/>
              <a:t>Kartleggingslederen noterer på eget ark under kartleggingen.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214313" indent="-214313"/>
            <a:r>
              <a:rPr lang="nb-NO" dirty="0"/>
              <a:t>Noter hvilke spørsmål du stiller.</a:t>
            </a:r>
          </a:p>
          <a:p>
            <a:pPr marL="214313" indent="-214313"/>
            <a:r>
              <a:rPr lang="nb-NO" dirty="0"/>
              <a:t>Noter hvilke svar eleven gir.</a:t>
            </a:r>
          </a:p>
          <a:p>
            <a:pPr marL="214313" indent="-214313"/>
            <a:r>
              <a:rPr lang="nb-NO" dirty="0"/>
              <a:t>Fortell eleven at hensikten med prøven er at du skal kunne tilpasse undervisningen bedre, og at du trenger å vite hvordan han eller hun tenker. </a:t>
            </a:r>
          </a:p>
          <a:p>
            <a:endParaRPr lang="en-GB" dirty="0"/>
          </a:p>
        </p:txBody>
      </p:sp>
      <p:pic>
        <p:nvPicPr>
          <p:cNvPr id="9" name="Plassholder for innhold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57926" y="2841625"/>
            <a:ext cx="3815973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7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Oppgaveveiledning – Elevark</a:t>
            </a:r>
            <a:endParaRPr lang="en-GB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Eleven får ett og ett oppgaveark om gangen.</a:t>
            </a:r>
          </a:p>
          <a:p>
            <a:r>
              <a:rPr lang="nb-NO" dirty="0"/>
              <a:t>Eleven trenger ikke å viske ut ting han gjør feil, men bare sette et kryss over det.</a:t>
            </a:r>
          </a:p>
          <a:p>
            <a:endParaRPr lang="en-GB" dirty="0"/>
          </a:p>
        </p:txBody>
      </p:sp>
      <p:pic>
        <p:nvPicPr>
          <p:cNvPr id="10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7441" y="2076450"/>
            <a:ext cx="2760118" cy="39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7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45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Forbered utprøving</a:t>
            </a:r>
          </a:p>
        </p:txBody>
      </p:sp>
    </p:spTree>
    <p:extLst>
      <p:ext uri="{BB962C8B-B14F-4D97-AF65-F5344CB8AC3E}">
        <p14:creationId xmlns:p14="http://schemas.microsoft.com/office/powerpoint/2010/main" val="2258363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Teoretisk bakgrunn knyttet til oppgaven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nb-NO" dirty="0"/>
              <a:t>Jobb sammen i par med </a:t>
            </a:r>
            <a:r>
              <a:rPr lang="nb-NO" i="1" dirty="0"/>
              <a:t>Oppgaveveiledning Oppgave 9 Tolking av tekstoppgaver – matematisk modellering</a:t>
            </a:r>
            <a:r>
              <a:rPr lang="nb-NO" dirty="0"/>
              <a:t>. [pdf]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dirty="0"/>
              <a:t>Velg en av deloppgavene.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dirty="0"/>
              <a:t>Les </a:t>
            </a:r>
            <a:r>
              <a:rPr lang="nb-NO" i="1" dirty="0"/>
              <a:t>Teoretisk bakgrunn </a:t>
            </a:r>
            <a:r>
              <a:rPr lang="nb-NO" dirty="0"/>
              <a:t>knyttet til de ulike svaralternativene i deloppgaven og diskuter</a:t>
            </a:r>
          </a:p>
          <a:p>
            <a:pPr lvl="1"/>
            <a:r>
              <a:rPr lang="nb-NO" dirty="0"/>
              <a:t>Hvilken forståelse viser de ulike svaralternativene?</a:t>
            </a:r>
          </a:p>
          <a:p>
            <a:pPr lvl="1"/>
            <a:r>
              <a:rPr lang="nb-NO" dirty="0"/>
              <a:t>Hvordan kan du som lærer møte elevenes tenkning?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73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06800" y="453498"/>
            <a:ext cx="8229600" cy="927310"/>
          </a:xfrm>
        </p:spPr>
        <p:txBody>
          <a:bodyPr/>
          <a:lstStyle/>
          <a:p>
            <a:r>
              <a:rPr lang="nb-NO" dirty="0"/>
              <a:t>Rollespill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81230"/>
            <a:ext cx="4798800" cy="92646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nb-NO" sz="1800" dirty="0"/>
              <a:t>Finn fram </a:t>
            </a:r>
            <a:r>
              <a:rPr lang="nb-NO" sz="1800" i="1" dirty="0"/>
              <a:t>Forslag til samtale</a:t>
            </a:r>
            <a:r>
              <a:rPr lang="nb-NO" sz="1800" dirty="0"/>
              <a:t>, </a:t>
            </a:r>
            <a:r>
              <a:rPr lang="nb-NO" sz="1800" i="1" dirty="0"/>
              <a:t>Notatark </a:t>
            </a:r>
            <a:r>
              <a:rPr lang="nb-NO" sz="1800" dirty="0"/>
              <a:t>og </a:t>
            </a:r>
            <a:r>
              <a:rPr lang="nb-NO" sz="1800" i="1" dirty="0"/>
              <a:t>Elevark</a:t>
            </a:r>
            <a:r>
              <a:rPr lang="nb-NO" sz="1800" dirty="0"/>
              <a:t>. Bruk dette når dere øver på dynamisk kartlegging. Gjennomfør kartleggingen som et rollespill.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86400" y="1461646"/>
            <a:ext cx="3384000" cy="1401665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dirty="0"/>
              <a:t>Til hver deloppgave trenger dere:</a:t>
            </a:r>
          </a:p>
          <a:p>
            <a:pPr>
              <a:spcAft>
                <a:spcPts val="600"/>
              </a:spcAft>
            </a:pPr>
            <a:r>
              <a:rPr lang="nb-NO" i="1" dirty="0"/>
              <a:t>Forslag til samtale </a:t>
            </a:r>
            <a:r>
              <a:rPr lang="nb-NO" dirty="0"/>
              <a:t>(står i </a:t>
            </a:r>
            <a:r>
              <a:rPr lang="nb-NO" i="1" dirty="0"/>
              <a:t>Oppgaveveiledningen</a:t>
            </a:r>
            <a:r>
              <a:rPr lang="nb-NO" dirty="0"/>
              <a:t>) </a:t>
            </a:r>
            <a:r>
              <a:rPr lang="nb-NO" i="1" dirty="0"/>
              <a:t>[pdf]</a:t>
            </a:r>
            <a:endParaRPr lang="nb-NO" dirty="0"/>
          </a:p>
          <a:p>
            <a:pPr>
              <a:spcAft>
                <a:spcPts val="600"/>
              </a:spcAft>
            </a:pPr>
            <a:r>
              <a:rPr lang="nb-NO" i="1" dirty="0"/>
              <a:t>Notatark til kartleggingsleder [pdf]</a:t>
            </a:r>
          </a:p>
          <a:p>
            <a:pPr>
              <a:spcAft>
                <a:spcPts val="600"/>
              </a:spcAft>
            </a:pPr>
            <a:r>
              <a:rPr lang="nb-NO" i="1" dirty="0"/>
              <a:t>Elevark [pdf]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57200" y="3066128"/>
            <a:ext cx="7657200" cy="33362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rPr>
              <a:t>En av dere er kartleggingsleder, og den andre er «elev».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/>
                <a:ea typeface="Woodford Bourne" charset="0"/>
                <a:cs typeface="Woodford Bourne" charset="0"/>
              </a:rPr>
              <a:t>«Eleven» velger et av svaralternativene, og kartleggingslederen responderer med utgangspunkt i </a:t>
            </a:r>
            <a:r>
              <a:rPr lang="nb-NO" i="1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/>
                <a:ea typeface="Woodford Bourne" charset="0"/>
                <a:cs typeface="Woodford Bourne" charset="0"/>
              </a:rPr>
              <a:t>Forslag til samtale (pdf)</a:t>
            </a: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/>
                <a:ea typeface="Woodford Bourne" charset="0"/>
                <a:cs typeface="Woodford Bourne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rPr>
              <a:t>Reflekter over og diskuter øvingen.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/>
                <a:ea typeface="Woodford Bourne" charset="0"/>
                <a:cs typeface="Woodford Bourne" charset="0"/>
              </a:rPr>
              <a:t>Hva fant dere i </a:t>
            </a:r>
            <a:r>
              <a:rPr lang="nb-NO" i="1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/>
                <a:ea typeface="Woodford Bourne" charset="0"/>
                <a:cs typeface="Woodford Bourne" charset="0"/>
              </a:rPr>
              <a:t>Forslag til samtale</a:t>
            </a: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/>
                <a:ea typeface="Woodford Bourne" charset="0"/>
                <a:cs typeface="Woodford Bourne" charset="0"/>
              </a:rPr>
              <a:t> som var nyttig under øvingen?</a:t>
            </a:r>
          </a:p>
          <a:p>
            <a:pPr marL="285750" lvl="0" indent="-285750">
              <a:lnSpc>
                <a:spcPct val="120000"/>
              </a:lnSpc>
              <a:spcAft>
                <a:spcPts val="1200"/>
              </a:spcAft>
              <a:buFont typeface="Arial"/>
              <a:buChar char="•"/>
            </a:pP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rPr>
              <a:t>Hva vil være utfordrende i utprøving med elever?</a:t>
            </a:r>
          </a:p>
          <a:p>
            <a:pPr>
              <a:lnSpc>
                <a:spcPct val="120000"/>
              </a:lnSpc>
            </a:pP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  <a:latin typeface="Woodford Bourne"/>
                <a:ea typeface="Woodford Bourne" charset="0"/>
                <a:cs typeface="Woodford Bourne" charset="0"/>
              </a:rPr>
              <a:t>For å bli sikrere i rollen som kartleggingsleder, gjentar dere prosessen med andre deloppgaver og bytter roller underveis.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Woodford Bourne"/>
              <a:ea typeface="Woodford Bourne" charset="0"/>
              <a:cs typeface="Woodford Bourne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122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latin typeface="Woodford Bourne"/>
              </a:rPr>
              <a:t>Målet med denne modulen er å bli kjent med og kunne bruke dynamisk kartlegging som verktøy.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I dynamisk kartlegging vektlegges relasjonen mellom kartleggingslederen og eleven og kartleggingen er basert på dialog. </a:t>
            </a:r>
          </a:p>
          <a:p>
            <a:pPr marL="0" indent="0">
              <a:buNone/>
            </a:pPr>
            <a:r>
              <a:rPr lang="nb-NO" dirty="0"/>
              <a:t>Hensikten er å få tak i elevens tenking og spørsmålene kartleggingslederen stiller, er avgjørende for å få til dette. </a:t>
            </a:r>
          </a:p>
          <a:p>
            <a:pPr marL="0" indent="0">
              <a:buNone/>
            </a:pPr>
            <a:r>
              <a:rPr lang="nb-NO" dirty="0"/>
              <a:t>Gjennom dialogen vil kartleggingslederen danne seg et bilde av hva som skal til for å hjelpe eleven videre. </a:t>
            </a:r>
          </a:p>
        </p:txBody>
      </p:sp>
    </p:spTree>
    <p:extLst>
      <p:ext uri="{BB962C8B-B14F-4D97-AF65-F5344CB8AC3E}">
        <p14:creationId xmlns:p14="http://schemas.microsoft.com/office/powerpoint/2010/main" val="2825233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180"/>
            <a:ext cx="9144000" cy="6102096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C – Utprøving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30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42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Utprøving </a:t>
            </a:r>
            <a:r>
              <a:rPr lang="nb-NO"/>
              <a:t>med elever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>
                <a:latin typeface="Woodford Bourne"/>
              </a:rPr>
              <a:t>Gjennomfør den planlagte kartleggingen med en elev der dere bruker oppgaveveiledningen. Det vil være nyttig om en kollega kan observere utprøvingen.</a:t>
            </a:r>
          </a:p>
          <a:p>
            <a:pPr marL="342892" lvl="1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Skriv et refleksjonsnotat etter utprøvingen med utgangspunkt i disse spørsmålene:</a:t>
            </a:r>
          </a:p>
          <a:p>
            <a:pPr lvl="0"/>
            <a:r>
              <a:rPr lang="nb-NO" dirty="0"/>
              <a:t>I hvilken grad brukte dere assisterende spørsmål?</a:t>
            </a:r>
          </a:p>
          <a:p>
            <a:pPr lvl="0"/>
            <a:r>
              <a:rPr lang="nb-NO" dirty="0"/>
              <a:t>Hvordan fungerte oppgaveveiledningen som støtte i kartleggingen?</a:t>
            </a:r>
          </a:p>
          <a:p>
            <a:r>
              <a:rPr lang="nb-NO" dirty="0"/>
              <a:t>Hvilken informasjon fikk dere om elevens kompetanse?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Ta med notatene til D – Etterarbeid.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178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2241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D – Etterarbeid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60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22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Grupper: 20 minutter</a:t>
            </a:r>
          </a:p>
          <a:p>
            <a:pPr marL="0" indent="0">
              <a:buNone/>
            </a:pPr>
            <a:r>
              <a:rPr lang="nb-NO" sz="2000" dirty="0"/>
              <a:t>Plenum: 20 minutter</a:t>
            </a:r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Erfaringsdeling fra utprøving</a:t>
            </a:r>
          </a:p>
        </p:txBody>
      </p:sp>
    </p:spTree>
    <p:extLst>
      <p:ext uri="{BB962C8B-B14F-4D97-AF65-F5344CB8AC3E}">
        <p14:creationId xmlns:p14="http://schemas.microsoft.com/office/powerpoint/2010/main" val="2040200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53498"/>
            <a:ext cx="8229600" cy="573627"/>
          </a:xfrm>
        </p:spPr>
        <p:txBody>
          <a:bodyPr>
            <a:normAutofit fontScale="90000"/>
          </a:bodyPr>
          <a:lstStyle/>
          <a:p>
            <a:r>
              <a:rPr lang="nb-NO" dirty="0"/>
              <a:t>Erfaringsdeling i grupper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1756"/>
            <a:ext cx="8229600" cy="4425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/>
              <a:t>Gå sammen i grupper og del erfaringene fra utprøvingene.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Reflekter rundt spørsmålene fra </a:t>
            </a:r>
            <a:r>
              <a:rPr lang="nb-NO" i="1" dirty="0">
                <a:latin typeface="Woodford Bourne"/>
              </a:rPr>
              <a:t>C – Utprøving</a:t>
            </a:r>
          </a:p>
          <a:p>
            <a:pPr lvl="1"/>
            <a:r>
              <a:rPr lang="nb-NO" dirty="0"/>
              <a:t>I hvilken grad brukte dere assisterende spørsmål?</a:t>
            </a:r>
          </a:p>
          <a:p>
            <a:pPr lvl="1"/>
            <a:r>
              <a:rPr lang="nb-NO" dirty="0"/>
              <a:t>Hvordan fungerte oppgaveveiledningen som støtte i kartleggingen?</a:t>
            </a:r>
          </a:p>
          <a:p>
            <a:pPr lvl="1"/>
            <a:r>
              <a:rPr lang="nb-NO" dirty="0"/>
              <a:t>Hvilken informasjon fikk dere om elevens kompetanse?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Velg et par momenter som gruppen ønsker å dele i plenum.</a:t>
            </a:r>
            <a:endParaRPr lang="en-US" dirty="0">
              <a:latin typeface="Woodford Bourne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9356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Erfaringsdeling i plenum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Gruppene deler momenter fra gruppediskusjonen.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Drøft verdien av dynamisk kartlegging i vurderingsarbeidet ut fra erfaringene i arbeidet med modulen.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Drøft hvordan spørsmålene fra dynamisk kartlegging kan være relevante med tanke på den ordinære undervisningen.</a:t>
            </a:r>
          </a:p>
          <a:p>
            <a:pPr lvl="0"/>
            <a:r>
              <a:rPr lang="nb-NO" dirty="0"/>
              <a:t>I hvilke sammenhenger kan det være nyttig å bruke assisterende spørsmål?</a:t>
            </a:r>
          </a:p>
          <a:p>
            <a:pPr lvl="0"/>
            <a:r>
              <a:rPr lang="nb-NO" dirty="0"/>
              <a:t>Hvordan kan assisterende spørsmål være til hjelp i arbeidet med elever som presterer lavt i matematikk?</a:t>
            </a:r>
          </a:p>
        </p:txBody>
      </p:sp>
    </p:spTree>
    <p:extLst>
      <p:ext uri="{BB962C8B-B14F-4D97-AF65-F5344CB8AC3E}">
        <p14:creationId xmlns:p14="http://schemas.microsoft.com/office/powerpoint/2010/main" val="1496142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Plenum: 20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Konsekvenser for matematikkundervisningen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275092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15553"/>
            <a:ext cx="8229600" cy="927310"/>
          </a:xfrm>
        </p:spPr>
        <p:txBody>
          <a:bodyPr/>
          <a:lstStyle/>
          <a:p>
            <a:r>
              <a:rPr lang="nb-NO" dirty="0"/>
              <a:t>Hva nå? 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35395"/>
            <a:ext cx="8229600" cy="466540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dirty="0"/>
              <a:t>Diskuter spørsmålene med utgangspunkt i dagens vurderingspraksis, og bli enige om en felles praksis for din skole/kommune.</a:t>
            </a:r>
          </a:p>
          <a:p>
            <a:r>
              <a:rPr lang="nb-NO" dirty="0">
                <a:latin typeface="Woodford Bourne"/>
              </a:rPr>
              <a:t>Hvordan vil dere bruke dynamisk kartlegging videre i deres skole/kommune/PPT?</a:t>
            </a:r>
          </a:p>
          <a:p>
            <a:r>
              <a:rPr lang="nb-NO" dirty="0"/>
              <a:t>Hva trenger dere av kunnskap og ferdigheter med tanke på dynamisk kartlegging?</a:t>
            </a:r>
          </a:p>
          <a:p>
            <a:r>
              <a:rPr lang="nb-NO" dirty="0"/>
              <a:t>I hvilke sammenhenger vil dere gjennomføre dynamisk kartlegging, og for hvilke elever? (Jf. Fasemodellen)</a:t>
            </a:r>
          </a:p>
          <a:p>
            <a:r>
              <a:rPr lang="nb-NO" dirty="0"/>
              <a:t>Hvem skal gjennomføre kartleggingen?</a:t>
            </a:r>
          </a:p>
          <a:p>
            <a:pPr lvl="1"/>
            <a:r>
              <a:rPr lang="nb-NO" sz="1900" dirty="0"/>
              <a:t>Alle lærere ved skolen</a:t>
            </a:r>
          </a:p>
          <a:p>
            <a:pPr lvl="1"/>
            <a:r>
              <a:rPr lang="nb-NO" sz="1900" dirty="0"/>
              <a:t>Utvalgte lærere</a:t>
            </a:r>
          </a:p>
          <a:p>
            <a:pPr lvl="1"/>
            <a:r>
              <a:rPr lang="nb-NO" sz="1900" dirty="0"/>
              <a:t>Spesialpedagoger</a:t>
            </a:r>
          </a:p>
          <a:p>
            <a:pPr lvl="1"/>
            <a:r>
              <a:rPr lang="nb-NO" sz="1900" dirty="0"/>
              <a:t>Rådgivere i PPT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Noter konklusjonene om felles praksis. Diskuter hva dere gjør videre.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827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videre arbeid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latin typeface="Woodford Bourne"/>
              </a:rPr>
              <a:t>Gjenta øktene B-D, med andre deloppgaver fra </a:t>
            </a:r>
            <a:r>
              <a:rPr lang="nb-NO" i="1" dirty="0">
                <a:latin typeface="Woodford Bourne"/>
              </a:rPr>
              <a:t>Oppgaveveiledning Oppgave 9 eller oppgaver fra de </a:t>
            </a:r>
            <a:r>
              <a:rPr lang="nb-NO" dirty="0">
                <a:latin typeface="Woodford Bourne"/>
              </a:rPr>
              <a:t>andre oppgaveveiledningene som ligger i materiellet.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Last ned hele kartleggingsmaterialet fra </a:t>
            </a:r>
            <a:r>
              <a:rPr lang="nb-NO" dirty="0">
                <a:hlinkClick r:id="rId2"/>
              </a:rPr>
              <a:t>http://www.statped.no/fagomrader-og-laringsressurser/finn-laringsressurs/sammensatte-larevansker/Dynamisk-kartleggingsprove-i-matematikk/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236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>
          <a:xfrm>
            <a:off x="467928" y="5909201"/>
            <a:ext cx="6051665" cy="67892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dirty="0">
                <a:latin typeface="Woodford Bourne"/>
              </a:rPr>
              <a:t>Pakke 3 </a:t>
            </a:r>
            <a:r>
              <a:rPr lang="nb-NO" i="1" dirty="0">
                <a:latin typeface="Woodford Bourne"/>
              </a:rPr>
              <a:t>Oppfølging av vurdering</a:t>
            </a:r>
            <a:r>
              <a:rPr lang="nb-NO" dirty="0">
                <a:latin typeface="Woodford Bourne"/>
              </a:rPr>
              <a:t> – </a:t>
            </a:r>
            <a:endParaRPr lang="nb-NO"/>
          </a:p>
          <a:p>
            <a:r>
              <a:rPr lang="nb-NO" dirty="0">
                <a:latin typeface="Woodford Bourne"/>
              </a:rPr>
              <a:t>modul 4 </a:t>
            </a:r>
            <a:r>
              <a:rPr lang="nb-NO" i="1" dirty="0">
                <a:latin typeface="Woodford Bourne"/>
              </a:rPr>
              <a:t>Synliggjøre elevens tenkning</a:t>
            </a:r>
            <a:endParaRPr lang="nb-NO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5829" y="5074053"/>
            <a:ext cx="8220974" cy="716833"/>
          </a:xfrm>
        </p:spPr>
        <p:txBody>
          <a:bodyPr>
            <a:normAutofit/>
          </a:bodyPr>
          <a:lstStyle/>
          <a:p>
            <a:r>
              <a:rPr lang="nb-NO" dirty="0"/>
              <a:t>Anbefalt modul for oppfølging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35222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Tidsplan for denne modulen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661286"/>
              </p:ext>
            </p:extLst>
          </p:nvPr>
        </p:nvGraphicFramePr>
        <p:xfrm>
          <a:off x="457200" y="2001838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55699503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8131879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Økt</a:t>
                      </a:r>
                      <a:endParaRPr kumimoji="0" lang="nb-NO" alt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Anbefalt tidsbruk</a:t>
                      </a:r>
                      <a:endParaRPr kumimoji="0" lang="nb-NO" alt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52424452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 - Forarbeid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30 minutter</a:t>
                      </a:r>
                      <a:endParaRPr kumimoji="0" lang="nb-NO" altLang="nb-NO" sz="18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237513357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 - Samarbeid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95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83623991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 – Utprøving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30 minutter</a:t>
                      </a:r>
                      <a:endParaRPr kumimoji="0" lang="nb-NO" altLang="nb-NO" sz="1800" b="0" i="0" u="none" strike="noStrike" cap="none" normalizeH="0" baseline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284459706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 – Etterarbeid 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60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677738075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Hele modulen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215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33" marB="45733" horzOverflow="overflow"/>
                </a:tc>
                <a:extLst>
                  <a:ext uri="{0D108BD9-81ED-4DB2-BD59-A6C34878D82A}">
                    <a16:rowId xmlns:a16="http://schemas.microsoft.com/office/drawing/2014/main" val="3318460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658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Referanser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Aastrup, S. (2011). </a:t>
            </a:r>
            <a:r>
              <a:rPr lang="nb-NO" u="sng" dirty="0"/>
              <a:t>Dynamisk kartleggingsprøve i matematikk for elever fra 1. til 5. trinn</a:t>
            </a:r>
            <a:r>
              <a:rPr lang="nb-NO" dirty="0"/>
              <a:t>. Statped.</a:t>
            </a:r>
          </a:p>
          <a:p>
            <a:r>
              <a:rPr lang="nb-NO" dirty="0"/>
              <a:t>Aastrup, S. (2013). </a:t>
            </a:r>
            <a:r>
              <a:rPr lang="nb-NO" u="sng" dirty="0"/>
              <a:t>Dynamisk kartleggingsprøve i matematikk for elever fra 5. til 10. trinn og i videregående skole</a:t>
            </a:r>
            <a:r>
              <a:rPr lang="nb-NO" dirty="0"/>
              <a:t>. Statped.</a:t>
            </a:r>
          </a:p>
          <a:p>
            <a:r>
              <a:rPr lang="nn-NO" dirty="0"/>
              <a:t>Aastrup, S., og K. Johnsen (2014). Dynamisk kartlegging. </a:t>
            </a:r>
            <a:r>
              <a:rPr lang="nn-NO" u="sng" dirty="0"/>
              <a:t>QED 1</a:t>
            </a:r>
            <a:r>
              <a:rPr lang="nb-NO" dirty="0"/>
              <a:t>–</a:t>
            </a:r>
            <a:r>
              <a:rPr lang="nn-NO" u="sng" dirty="0"/>
              <a:t>7</a:t>
            </a:r>
            <a:r>
              <a:rPr lang="nn-NO" dirty="0"/>
              <a:t>. T.S. Gustavsen et al. Oslo: Cappelen Damm Akademisk.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15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6"/>
            <a:ext cx="9137838" cy="610407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ktangel 19"/>
          <p:cNvSpPr/>
          <p:nvPr/>
        </p:nvSpPr>
        <p:spPr>
          <a:xfrm>
            <a:off x="0" y="455744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ktangel 19"/>
          <p:cNvSpPr/>
          <p:nvPr/>
        </p:nvSpPr>
        <p:spPr>
          <a:xfrm>
            <a:off x="0" y="4732167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/>
        </p:nvSpPr>
        <p:spPr>
          <a:xfrm>
            <a:off x="0" y="477762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blipFill dpi="0" rotWithShape="1">
            <a:blip r:embed="rId4">
              <a:alphaModFix amt="1000"/>
            </a:blip>
            <a:srcRect/>
            <a:tile tx="0" ty="63500" sx="100000" sy="5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5601340"/>
            <a:ext cx="51435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1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4494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A – Forarbeid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30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7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Individuelt 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34339"/>
            <a:ext cx="8229600" cy="401707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450"/>
              </a:spcBef>
              <a:spcAft>
                <a:spcPts val="1200"/>
              </a:spcAft>
              <a:buNone/>
            </a:pPr>
            <a:r>
              <a:rPr lang="nb-NO" sz="2600" dirty="0">
                <a:latin typeface="Woodford Bourne"/>
              </a:rPr>
              <a:t>Les del A, side 6 – 12 i </a:t>
            </a:r>
            <a:r>
              <a:rPr lang="nb-NO" sz="2600" i="1" dirty="0">
                <a:latin typeface="Woodford Bourne"/>
              </a:rPr>
              <a:t>Generell veiledning til dynamisk kartlegging (pdf)</a:t>
            </a:r>
            <a:r>
              <a:rPr lang="nb-NO" sz="2600" dirty="0">
                <a:latin typeface="Woodford Bourne"/>
              </a:rPr>
              <a:t>. </a:t>
            </a:r>
            <a:br>
              <a:rPr lang="nb-NO" sz="2600" dirty="0"/>
            </a:br>
            <a:r>
              <a:rPr lang="nb-NO" sz="2600" dirty="0">
                <a:latin typeface="Woodford Bourne"/>
              </a:rPr>
              <a:t>Marker deler som du finner spesielt viktige, relevante eller utfordrende.</a:t>
            </a:r>
          </a:p>
          <a:p>
            <a:pPr marL="0" indent="0">
              <a:lnSpc>
                <a:spcPct val="120000"/>
              </a:lnSpc>
              <a:spcBef>
                <a:spcPts val="450"/>
              </a:spcBef>
              <a:spcAft>
                <a:spcPts val="1200"/>
              </a:spcAft>
              <a:buNone/>
            </a:pPr>
            <a:r>
              <a:rPr lang="nb-NO" sz="2600" dirty="0">
                <a:latin typeface="Woodford Bourne"/>
              </a:rPr>
              <a:t>Filmen </a:t>
            </a:r>
            <a:r>
              <a:rPr lang="nb-NO" sz="2600" i="1" dirty="0">
                <a:latin typeface="Woodford Bourne"/>
                <a:hlinkClick r:id="rId3"/>
              </a:rPr>
              <a:t>Dynamisk kartlegging </a:t>
            </a:r>
            <a:r>
              <a:rPr lang="nb-NO" sz="2600" dirty="0">
                <a:latin typeface="Woodford Bourne"/>
              </a:rPr>
              <a:t>viser et eksempel på dynamisk kartlegging med en lærer og en elev som presterer normalt.</a:t>
            </a:r>
            <a:endParaRPr lang="nb-NO" dirty="0"/>
          </a:p>
          <a:p>
            <a:pPr marL="0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nb-NO" sz="2600" dirty="0">
                <a:latin typeface="Woodford Bourne"/>
              </a:rPr>
              <a:t>Se filmen og reflekter rundt hvilke spørsmål kartleggingslederen stiller for å støtte elevens tenkning. </a:t>
            </a:r>
          </a:p>
          <a:p>
            <a:pPr marL="0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nb-NO" sz="2600" dirty="0">
                <a:latin typeface="Woodford Bourne"/>
              </a:rPr>
              <a:t>Gi et par konkrete eksempler på hva læreren gjør for å følge opp elevens tenkning.</a:t>
            </a:r>
            <a:endParaRPr lang="nb-NO" dirty="0"/>
          </a:p>
          <a:p>
            <a:pPr>
              <a:lnSpc>
                <a:spcPct val="110000"/>
              </a:lnSpc>
            </a:pPr>
            <a:endParaRPr lang="nb-NO" sz="2600" dirty="0"/>
          </a:p>
          <a:p>
            <a:pPr marL="0" indent="0">
              <a:lnSpc>
                <a:spcPct val="110000"/>
              </a:lnSpc>
              <a:buNone/>
            </a:pPr>
            <a:r>
              <a:rPr lang="nb-NO" sz="2600" dirty="0"/>
              <a:t>Ta med notatene til B </a:t>
            </a:r>
            <a:r>
              <a:rPr lang="mr-IN" sz="2600" dirty="0"/>
              <a:t>–</a:t>
            </a:r>
            <a:r>
              <a:rPr lang="nb-NO" sz="2600" dirty="0"/>
              <a:t> Samarbeid.</a:t>
            </a:r>
          </a:p>
        </p:txBody>
      </p:sp>
    </p:spTree>
    <p:extLst>
      <p:ext uri="{BB962C8B-B14F-4D97-AF65-F5344CB8AC3E}">
        <p14:creationId xmlns:p14="http://schemas.microsoft.com/office/powerpoint/2010/main" val="407024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72629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B – Samarbeid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95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5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Tidsplan for denne økta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037560"/>
              </p:ext>
            </p:extLst>
          </p:nvPr>
        </p:nvGraphicFramePr>
        <p:xfrm>
          <a:off x="457200" y="2001838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55699503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8131879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Aktivitet</a:t>
                      </a:r>
                      <a:endParaRPr kumimoji="0" lang="nb-NO" alt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Anbefalt tidsbruk</a:t>
                      </a:r>
                      <a:endParaRPr kumimoji="0" lang="nb-NO" alt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52424452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Oppsummering A - Forarbeid</a:t>
                      </a:r>
                      <a:endParaRPr kumimoji="0" lang="nb-NO" altLang="nb-NO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237513357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Faglig påfyll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83623991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Forberedelse til C - Utprøving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45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284459706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Hele denne økta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95 minutter</a:t>
                      </a:r>
                      <a:endParaRPr kumimoji="0" lang="nb-NO" alt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Franklin Gothic Book" panose="020B05030201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5416" marR="95416" marT="45714" marB="45714" horzOverflow="overflow"/>
                </a:tc>
                <a:extLst>
                  <a:ext uri="{0D108BD9-81ED-4DB2-BD59-A6C34878D82A}">
                    <a16:rowId xmlns:a16="http://schemas.microsoft.com/office/drawing/2014/main" val="245927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95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30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Oppsummering knyttet til A - Forarbeid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21934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42701"/>
            <a:ext cx="8229600" cy="841046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>
                <a:cs typeface="Calibri"/>
              </a:rPr>
              <a:t>Oppsummering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01795"/>
            <a:ext cx="8229600" cy="4361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nb-NO" dirty="0">
                <a:latin typeface="Woodford Bourne"/>
              </a:rPr>
              <a:t>Grupper:</a:t>
            </a:r>
            <a:endParaRPr lang="nb-NO" dirty="0"/>
          </a:p>
          <a:p>
            <a:pPr>
              <a:buNone/>
            </a:pPr>
            <a:r>
              <a:rPr lang="nb-NO" dirty="0">
                <a:latin typeface="Woodford Bourne"/>
              </a:rPr>
              <a:t>Bruk notatene fra A - Forarbeid og diskuter i grupper på tre–fire personer:</a:t>
            </a:r>
            <a:endParaRPr lang="nb-NO"/>
          </a:p>
          <a:p>
            <a:pPr>
              <a:buNone/>
            </a:pPr>
            <a:r>
              <a:rPr lang="nb-NO" dirty="0">
                <a:latin typeface="Woodford Bourne"/>
              </a:rPr>
              <a:t>Løft fram momentene dere har markert under forarbeidet, og diskuter dem i lys av filmen.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Velg et moment dere vil løfte fram i plenum.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Plenum </a:t>
            </a:r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Gruppene deler momentene de har valgt i plenum. 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107511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tema">
  <a:themeElements>
    <a:clrScheme name="Entro sitt">
      <a:dk1>
        <a:sysClr val="windowText" lastClr="000000"/>
      </a:dk1>
      <a:lt1>
        <a:sysClr val="window" lastClr="FFFFFF"/>
      </a:lt1>
      <a:dk2>
        <a:srgbClr val="73AB48"/>
      </a:dk2>
      <a:lt2>
        <a:srgbClr val="EEECE1"/>
      </a:lt2>
      <a:accent1>
        <a:srgbClr val="8D8F8C"/>
      </a:accent1>
      <a:accent2>
        <a:srgbClr val="C0504D"/>
      </a:accent2>
      <a:accent3>
        <a:srgbClr val="FAF8F7"/>
      </a:accent3>
      <a:accent4>
        <a:srgbClr val="CBCCC6"/>
      </a:accent4>
      <a:accent5>
        <a:srgbClr val="4BACC6"/>
      </a:accent5>
      <a:accent6>
        <a:srgbClr val="F79646"/>
      </a:accent6>
      <a:hlink>
        <a:srgbClr val="447B53"/>
      </a:hlink>
      <a:folHlink>
        <a:srgbClr val="56693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Standardtema</Template>
  <TotalTime>0</TotalTime>
  <Words>1320</Words>
  <Application>Microsoft Office PowerPoint</Application>
  <PresentationFormat>Skjermfremvisning (4:3)</PresentationFormat>
  <Paragraphs>177</Paragraphs>
  <Slides>31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7" baseType="lpstr">
      <vt:lpstr>Arial</vt:lpstr>
      <vt:lpstr>Calibri</vt:lpstr>
      <vt:lpstr>Corbel</vt:lpstr>
      <vt:lpstr>Franklin Gothic Book</vt:lpstr>
      <vt:lpstr>Woodford Bourne</vt:lpstr>
      <vt:lpstr>Standardtema</vt:lpstr>
      <vt:lpstr>Modul 4 – Dynamisk kartlegging</vt:lpstr>
      <vt:lpstr>Mål</vt:lpstr>
      <vt:lpstr>Tidsplan for denne modulen</vt:lpstr>
      <vt:lpstr>A – Forarbeid 30 minutter </vt:lpstr>
      <vt:lpstr>Individuelt arbeid</vt:lpstr>
      <vt:lpstr>B – Samarbeid 95 minutter </vt:lpstr>
      <vt:lpstr>Tidsplan for denne økta</vt:lpstr>
      <vt:lpstr>Oppsummering knyttet til A - Forarbeid</vt:lpstr>
      <vt:lpstr> Oppsummering</vt:lpstr>
      <vt:lpstr>Faglig påfyll</vt:lpstr>
      <vt:lpstr>Hva handler dynamisk kartlegging om?</vt:lpstr>
      <vt:lpstr>Hvilke spørsmål stiller man?</vt:lpstr>
      <vt:lpstr>Oppgaveveiledningen – Teoretisk bakgrunn</vt:lpstr>
      <vt:lpstr>Oppgaveveiledningen – Forslag til samtale</vt:lpstr>
      <vt:lpstr>Oppgaveveiledning –  Notatark til kartleggingslederen</vt:lpstr>
      <vt:lpstr>Oppgaveveiledning – Elevark</vt:lpstr>
      <vt:lpstr>Forbered utprøving</vt:lpstr>
      <vt:lpstr>Teoretisk bakgrunn knyttet til oppgaven</vt:lpstr>
      <vt:lpstr>Rollespill</vt:lpstr>
      <vt:lpstr>C – Utprøving 30 minutter </vt:lpstr>
      <vt:lpstr>Utprøving med elever</vt:lpstr>
      <vt:lpstr>D – Etterarbeid 60 minutter </vt:lpstr>
      <vt:lpstr>Erfaringsdeling fra utprøving</vt:lpstr>
      <vt:lpstr>Erfaringsdeling i grupper</vt:lpstr>
      <vt:lpstr>Erfaringsdeling i plenum</vt:lpstr>
      <vt:lpstr>Konsekvenser for matematikkundervisningen</vt:lpstr>
      <vt:lpstr>Hva nå? </vt:lpstr>
      <vt:lpstr>Forslag til videre arbeid</vt:lpstr>
      <vt:lpstr>Anbefalt modul for oppfølging</vt:lpstr>
      <vt:lpstr>Referanser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steinar ness</dc:creator>
  <cp:lastModifiedBy>Olaug Ellen Lona Svingen</cp:lastModifiedBy>
  <cp:revision>303</cp:revision>
  <dcterms:created xsi:type="dcterms:W3CDTF">2017-11-27T08:38:29Z</dcterms:created>
  <dcterms:modified xsi:type="dcterms:W3CDTF">2021-02-22T14:17:34Z</dcterms:modified>
</cp:coreProperties>
</file>