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43" r:id="rId2"/>
    <p:sldId id="309" r:id="rId3"/>
    <p:sldId id="310" r:id="rId4"/>
    <p:sldId id="268" r:id="rId5"/>
    <p:sldId id="314" r:id="rId6"/>
    <p:sldId id="294" r:id="rId7"/>
    <p:sldId id="312" r:id="rId8"/>
    <p:sldId id="301" r:id="rId9"/>
    <p:sldId id="315" r:id="rId10"/>
    <p:sldId id="317" r:id="rId11"/>
    <p:sldId id="331" r:id="rId12"/>
    <p:sldId id="318" r:id="rId13"/>
    <p:sldId id="334" r:id="rId14"/>
    <p:sldId id="335" r:id="rId15"/>
    <p:sldId id="336" r:id="rId16"/>
    <p:sldId id="337" r:id="rId17"/>
    <p:sldId id="338" r:id="rId18"/>
    <p:sldId id="333" r:id="rId19"/>
    <p:sldId id="341" r:id="rId20"/>
    <p:sldId id="340" r:id="rId21"/>
    <p:sldId id="295" r:id="rId22"/>
    <p:sldId id="339" r:id="rId23"/>
    <p:sldId id="296" r:id="rId24"/>
    <p:sldId id="303" r:id="rId25"/>
    <p:sldId id="302" r:id="rId26"/>
    <p:sldId id="342" r:id="rId27"/>
    <p:sldId id="263" r:id="rId28"/>
    <p:sldId id="291" r:id="rId29"/>
    <p:sldId id="344" r:id="rId30"/>
    <p:sldId id="257" r:id="rId31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C9F9"/>
    <a:srgbClr val="5DA2F5"/>
    <a:srgbClr val="B7DEE8"/>
    <a:srgbClr val="008FFA"/>
    <a:srgbClr val="1E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1496" autoAdjust="0"/>
  </p:normalViewPr>
  <p:slideViewPr>
    <p:cSldViewPr snapToGrid="0" snapToObjects="1">
      <p:cViewPr varScale="1">
        <p:scale>
          <a:sx n="72" d="100"/>
          <a:sy n="72" d="100"/>
        </p:scale>
        <p:origin x="60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242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61D4D-BBB0-425F-81E5-D16DF558CE00}" type="datetimeFigureOut">
              <a:rPr lang="nb-NO" smtClean="0"/>
              <a:t>02.06.2019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A8049-8A12-4E74-9CEB-F634D483E32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9927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238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5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5844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5140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9913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2427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5588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4830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8810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746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720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slide, buet tittel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3"/>
          </p:nvPr>
        </p:nvSpPr>
        <p:spPr>
          <a:xfrm>
            <a:off x="7" y="197708"/>
            <a:ext cx="9144000" cy="7110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 dirty="0"/>
          </a:p>
        </p:txBody>
      </p:sp>
      <p:sp>
        <p:nvSpPr>
          <p:cNvPr id="7" name="Rektangel 19"/>
          <p:cNvSpPr/>
          <p:nvPr userDrawn="1"/>
        </p:nvSpPr>
        <p:spPr>
          <a:xfrm>
            <a:off x="0" y="4513811"/>
            <a:ext cx="9144007" cy="2344190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solidFill>
            <a:srgbClr val="EBF2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ktangel 19"/>
          <p:cNvSpPr/>
          <p:nvPr userDrawn="1"/>
        </p:nvSpPr>
        <p:spPr>
          <a:xfrm>
            <a:off x="0" y="4704746"/>
            <a:ext cx="9144007" cy="2405667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3904 w 6470253"/>
              <a:gd name="connsiteY3" fmla="*/ 1726478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55123" y="1747680"/>
                  <a:pt x="3904" y="1726478"/>
                </a:cubicBezTo>
                <a:cubicBezTo>
                  <a:pt x="2603" y="1196231"/>
                  <a:pt x="1301" y="665985"/>
                  <a:pt x="0" y="135738"/>
                </a:cubicBez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447" y="5838475"/>
            <a:ext cx="963920" cy="869310"/>
          </a:xfrm>
          <a:prstGeom prst="rect">
            <a:avLst/>
          </a:prstGeom>
        </p:spPr>
      </p:pic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467928" y="6133487"/>
            <a:ext cx="6051665" cy="73931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algn="l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3" y="5324219"/>
            <a:ext cx="8229600" cy="79447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9672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021492"/>
            <a:ext cx="3008313" cy="947588"/>
          </a:xfrm>
        </p:spPr>
        <p:txBody>
          <a:bodyPr anchor="b">
            <a:normAutofit/>
          </a:bodyPr>
          <a:lstStyle>
            <a:lvl1pPr algn="l">
              <a:defRPr sz="2400" b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1021492"/>
            <a:ext cx="5111750" cy="500036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2084173"/>
            <a:ext cx="3008313" cy="39376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02.06.2019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232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792362"/>
            <a:ext cx="5486400" cy="566738"/>
          </a:xfrm>
        </p:spPr>
        <p:txBody>
          <a:bodyPr anchor="b"/>
          <a:lstStyle>
            <a:lvl1pPr algn="l">
              <a:defRPr sz="2000"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1252151"/>
            <a:ext cx="5486400" cy="34754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6709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02.06.2019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1081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148056"/>
            <a:ext cx="8229600" cy="3992563"/>
          </a:xfrm>
        </p:spPr>
        <p:txBody>
          <a:bodyPr vert="horz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02.06.2019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5401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02.06.2019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905990" y="2010032"/>
            <a:ext cx="7381275" cy="39047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905990" y="1005016"/>
            <a:ext cx="7381275" cy="927310"/>
          </a:xfrm>
        </p:spPr>
        <p:txBody>
          <a:bodyPr/>
          <a:lstStyle>
            <a:lvl1pPr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4749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b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0" y="6689"/>
            <a:ext cx="9144000" cy="63674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pPr/>
              <a:t>02.06.2019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6" name="Friform 5"/>
          <p:cNvSpPr/>
          <p:nvPr userDrawn="1"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 userDrawn="1"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ittel 1"/>
          <p:cNvSpPr txBox="1">
            <a:spLocks/>
          </p:cNvSpPr>
          <p:nvPr userDrawn="1"/>
        </p:nvSpPr>
        <p:spPr>
          <a:xfrm>
            <a:off x="457199" y="5899458"/>
            <a:ext cx="8229600" cy="941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>
                <a:solidFill>
                  <a:schemeClr val="bg1"/>
                </a:solidFill>
              </a:rPr>
              <a:t>Kapittelside</a:t>
            </a: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5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14329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0" cap="all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64310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02.06.2019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0901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02.06.2019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945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200"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02.06.2019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285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2075935"/>
            <a:ext cx="4038600" cy="3921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2075935"/>
            <a:ext cx="4038600" cy="3921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02.06.2019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008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984511"/>
            <a:ext cx="8229600" cy="927310"/>
          </a:xfrm>
        </p:spPr>
        <p:txBody>
          <a:bodyPr/>
          <a:lstStyle>
            <a:lvl1pPr>
              <a:defRPr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214200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842053"/>
            <a:ext cx="4040188" cy="3171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213394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842053"/>
            <a:ext cx="4041775" cy="3171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02.06.2019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779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02.06.2019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862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02.06.2019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3654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917153"/>
            <a:ext cx="8229600" cy="92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2001795"/>
            <a:ext cx="8229600" cy="4017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1915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fld id="{B707B217-E5B1-7C42-B868-A854B78504CF}" type="datetimeFigureOut">
              <a:rPr lang="nb-NO" smtClean="0"/>
              <a:pPr/>
              <a:t>02.06.2019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769973" y="61830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44746" y="61751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5D47-7C05-3D42-89E8-8596BD2E973A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6599" y="6138023"/>
            <a:ext cx="466677" cy="435770"/>
          </a:xfrm>
          <a:prstGeom prst="rect">
            <a:avLst/>
          </a:prstGeom>
        </p:spPr>
      </p:pic>
      <p:sp>
        <p:nvSpPr>
          <p:cNvPr id="12" name="Rektangel 11"/>
          <p:cNvSpPr/>
          <p:nvPr userDrawn="1"/>
        </p:nvSpPr>
        <p:spPr>
          <a:xfrm>
            <a:off x="0" y="6704435"/>
            <a:ext cx="9144000" cy="153566"/>
          </a:xfrm>
          <a:prstGeom prst="rect">
            <a:avLst/>
          </a:prstGeom>
          <a:solidFill>
            <a:srgbClr val="1F48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42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1" r:id="rId3"/>
    <p:sldLayoutId id="2147483650" r:id="rId4"/>
    <p:sldLayoutId id="2147483649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099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4098" y="5885505"/>
            <a:ext cx="8208143" cy="6660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lang="nb-NO" sz="3200" kern="1200" noProof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ktangel 19"/>
          <p:cNvSpPr/>
          <p:nvPr/>
        </p:nvSpPr>
        <p:spPr>
          <a:xfrm>
            <a:off x="0" y="3805707"/>
            <a:ext cx="9144007" cy="3052294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solidFill>
            <a:srgbClr val="EBF2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ktangel 19"/>
          <p:cNvSpPr/>
          <p:nvPr/>
        </p:nvSpPr>
        <p:spPr>
          <a:xfrm>
            <a:off x="-23835" y="4114800"/>
            <a:ext cx="9144007" cy="2995871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3904 w 6470253"/>
              <a:gd name="connsiteY3" fmla="*/ 1726478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55123" y="1747680"/>
                  <a:pt x="3904" y="1726478"/>
                </a:cubicBezTo>
                <a:cubicBezTo>
                  <a:pt x="2603" y="1196231"/>
                  <a:pt x="1301" y="665985"/>
                  <a:pt x="0" y="135738"/>
                </a:cubicBez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3407" y="4971321"/>
            <a:ext cx="7545960" cy="759638"/>
          </a:xfrm>
        </p:spPr>
        <p:txBody>
          <a:bodyPr>
            <a:noAutofit/>
          </a:bodyPr>
          <a:lstStyle/>
          <a:p>
            <a:pPr algn="l"/>
            <a:r>
              <a:rPr lang="nb-NO" sz="2800" dirty="0">
                <a:solidFill>
                  <a:schemeClr val="bg1"/>
                </a:solidFill>
              </a:rPr>
              <a:t>Modul 3 – Intervju for å oppdage misoppfatninger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3406" y="5783423"/>
            <a:ext cx="6051665" cy="542853"/>
          </a:xfrm>
        </p:spPr>
        <p:txBody>
          <a:bodyPr/>
          <a:lstStyle/>
          <a:p>
            <a:pPr algn="l"/>
            <a:r>
              <a:rPr lang="nb-NO" dirty="0"/>
              <a:t>Vurderingsverktøy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447" y="5838475"/>
            <a:ext cx="963920" cy="869310"/>
          </a:xfrm>
          <a:prstGeom prst="rect">
            <a:avLst/>
          </a:prstGeom>
        </p:spPr>
      </p:pic>
      <p:sp>
        <p:nvSpPr>
          <p:cNvPr id="10" name="Undertittel 2"/>
          <p:cNvSpPr txBox="1">
            <a:spLocks/>
          </p:cNvSpPr>
          <p:nvPr/>
        </p:nvSpPr>
        <p:spPr>
          <a:xfrm>
            <a:off x="633405" y="6374507"/>
            <a:ext cx="6051665" cy="542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800" dirty="0">
                <a:solidFill>
                  <a:schemeClr val="bg1"/>
                </a:solidFill>
              </a:rPr>
              <a:t>Utarbeidet i samarbeid med </a:t>
            </a:r>
            <a:r>
              <a:rPr lang="nb-NO" sz="1800" dirty="0" err="1">
                <a:solidFill>
                  <a:schemeClr val="bg1"/>
                </a:solidFill>
              </a:rPr>
              <a:t>Statped</a:t>
            </a:r>
            <a:endParaRPr lang="nb-NO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713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>
          <a:xfrm>
            <a:off x="7" y="5203"/>
            <a:ext cx="9144000" cy="7110413"/>
          </a:xfrm>
        </p:spPr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30 minutter</a:t>
            </a:r>
            <a:endParaRPr lang="nb-NO" sz="2000" dirty="0"/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3" y="5090401"/>
            <a:ext cx="8229600" cy="1028290"/>
          </a:xfrm>
        </p:spPr>
        <p:txBody>
          <a:bodyPr>
            <a:normAutofit fontScale="90000"/>
          </a:bodyPr>
          <a:lstStyle/>
          <a:p>
            <a:r>
              <a:rPr lang="nb-NO" dirty="0"/>
              <a:t>Diagnostiske oppgaver </a:t>
            </a:r>
            <a:br>
              <a:rPr lang="nb-NO" dirty="0"/>
            </a:br>
            <a:r>
              <a:rPr lang="nb-NO" dirty="0"/>
              <a:t>knyttet til likhetstegnet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3362411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Hva tenker elevene?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altLang="nb-NO" dirty="0"/>
              <a:t>Løs oppgavene i heftet </a:t>
            </a:r>
            <a:r>
              <a:rPr lang="nb-NO" altLang="nb-NO" i="1" dirty="0"/>
              <a:t>Diagnostiske oppgaver knyttet til likhetstegne</a:t>
            </a:r>
            <a:r>
              <a:rPr lang="nb-NO" altLang="nb-NO" dirty="0"/>
              <a:t>t individuelt. [</a:t>
            </a:r>
            <a:r>
              <a:rPr lang="nb-NO" altLang="nb-NO" dirty="0" err="1"/>
              <a:t>pdf</a:t>
            </a:r>
            <a:r>
              <a:rPr lang="nb-NO" altLang="nb-NO" dirty="0"/>
              <a:t>]</a:t>
            </a:r>
          </a:p>
          <a:p>
            <a:pPr marL="0" indent="0">
              <a:buNone/>
            </a:pPr>
            <a:endParaRPr lang="nb-NO" altLang="nb-NO" dirty="0"/>
          </a:p>
          <a:p>
            <a:pPr marL="0" indent="0">
              <a:buNone/>
            </a:pPr>
            <a:r>
              <a:rPr lang="nb-NO" altLang="nb-NO" dirty="0"/>
              <a:t>Gå sammen i grupper og diskuter følgende spørsmål:</a:t>
            </a:r>
          </a:p>
          <a:p>
            <a:r>
              <a:rPr lang="nb-NO" altLang="nb-NO" dirty="0"/>
              <a:t>Hvilke av oppgavene tror dere at elevene vil løse riktig?</a:t>
            </a:r>
          </a:p>
          <a:p>
            <a:pPr lvl="0"/>
            <a:r>
              <a:rPr lang="nb-NO" dirty="0"/>
              <a:t>Hvilke feilsvar forventer dere å få på de ulike oppgavene? </a:t>
            </a:r>
            <a:endParaRPr lang="nb-NO" i="1" dirty="0"/>
          </a:p>
          <a:p>
            <a:r>
              <a:rPr lang="nb-NO" altLang="nb-NO" dirty="0"/>
              <a:t>Hvilken tankegang kan ligge bak </a:t>
            </a:r>
            <a:r>
              <a:rPr lang="nb-NO" altLang="nb-NO" dirty="0" err="1"/>
              <a:t>feilsvarene</a:t>
            </a:r>
            <a:r>
              <a:rPr lang="nb-NO" altLang="nb-NO" dirty="0"/>
              <a:t>?</a:t>
            </a:r>
          </a:p>
          <a:p>
            <a:r>
              <a:rPr lang="nb-NO" altLang="nb-NO" dirty="0"/>
              <a:t>Hvilke spørsmål kan egne seg i et elevintervju for å få tak i elevenes tenkning?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4969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15 minutter</a:t>
            </a:r>
            <a:endParaRPr lang="nb-NO" sz="2000" dirty="0"/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Analyse av elevsvar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227230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Eksempler på elevsvar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altLang="nb-NO" dirty="0"/>
              <a:t>De neste sidene viser eksempler på elevsvar på noen av oppgavene som tester elevenes forståelse av likhetstegnet.</a:t>
            </a:r>
          </a:p>
          <a:p>
            <a:pPr marL="0" indent="0">
              <a:buNone/>
            </a:pPr>
            <a:endParaRPr lang="nb-NO" altLang="nb-NO" dirty="0"/>
          </a:p>
          <a:p>
            <a:pPr marL="0" indent="0">
              <a:buNone/>
            </a:pPr>
            <a:r>
              <a:rPr lang="nb-NO" altLang="nb-NO" dirty="0"/>
              <a:t>Diskuter eksemplene i plenum med bakgrunn i teorien og gruppediskusjonene.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0168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000" y="160688"/>
            <a:ext cx="8226425" cy="4759325"/>
          </a:xfrm>
          <a:prstGeom prst="rect">
            <a:avLst/>
          </a:prstGeom>
        </p:spPr>
      </p:pic>
      <p:sp>
        <p:nvSpPr>
          <p:cNvPr id="5" name="TekstSylinder 4"/>
          <p:cNvSpPr txBox="1">
            <a:spLocks noChangeArrowheads="1"/>
          </p:cNvSpPr>
          <p:nvPr/>
        </p:nvSpPr>
        <p:spPr bwMode="auto">
          <a:xfrm>
            <a:off x="505890" y="5080307"/>
            <a:ext cx="8407710" cy="9233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b-NO" altLang="nb-NO" sz="1800" i="1" dirty="0"/>
              <a:t>Kommentar til elevsvaret:</a:t>
            </a:r>
          </a:p>
          <a:p>
            <a:pPr eaLnBrk="1" hangingPunct="1"/>
            <a:r>
              <a:rPr lang="nb-NO" altLang="nb-NO" sz="1800" dirty="0"/>
              <a:t>Eleven får riktig svar. </a:t>
            </a:r>
          </a:p>
          <a:p>
            <a:pPr eaLnBrk="1" hangingPunct="1"/>
            <a:r>
              <a:rPr lang="nb-NO" altLang="nb-NO" sz="1800" dirty="0"/>
              <a:t>Oppgaven avslører ikke om eleven tenker at likhetstegnet betyr «her kommer svaret».</a:t>
            </a:r>
          </a:p>
        </p:txBody>
      </p:sp>
    </p:spTree>
    <p:extLst>
      <p:ext uri="{BB962C8B-B14F-4D97-AF65-F5344CB8AC3E}">
        <p14:creationId xmlns:p14="http://schemas.microsoft.com/office/powerpoint/2010/main" val="394819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21" y="367640"/>
            <a:ext cx="8449878" cy="370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>
            <a:spLocks noChangeArrowheads="1"/>
          </p:cNvSpPr>
          <p:nvPr/>
        </p:nvSpPr>
        <p:spPr bwMode="auto">
          <a:xfrm>
            <a:off x="457321" y="4744390"/>
            <a:ext cx="7673383" cy="9233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b-NO" altLang="nb-NO" sz="1800" i="1" dirty="0"/>
              <a:t>Kommentar til elevsvaret:</a:t>
            </a:r>
          </a:p>
          <a:p>
            <a:pPr eaLnBrk="1" hangingPunct="1"/>
            <a:r>
              <a:rPr lang="nb-NO" altLang="nb-NO" sz="1800" dirty="0"/>
              <a:t>Svaret tyder på at eleven tenker at likhetstegnet betyr «her kommer svaret».</a:t>
            </a:r>
          </a:p>
          <a:p>
            <a:pPr eaLnBrk="1" hangingPunct="1"/>
            <a:r>
              <a:rPr lang="nb-NO" altLang="nb-NO" sz="1800" dirty="0"/>
              <a:t>Eleven adderer 3 og 5 og får 8. Han vet ikke hva han skal gjøre med minus 2.</a:t>
            </a:r>
          </a:p>
        </p:txBody>
      </p:sp>
    </p:spTree>
    <p:extLst>
      <p:ext uri="{BB962C8B-B14F-4D97-AF65-F5344CB8AC3E}">
        <p14:creationId xmlns:p14="http://schemas.microsoft.com/office/powerpoint/2010/main" val="186111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356" y="460534"/>
            <a:ext cx="8405990" cy="3708265"/>
          </a:xfrm>
          <a:prstGeom prst="rect">
            <a:avLst/>
          </a:prstGeom>
        </p:spPr>
      </p:pic>
      <p:sp>
        <p:nvSpPr>
          <p:cNvPr id="5" name="TekstSylinder 4"/>
          <p:cNvSpPr txBox="1">
            <a:spLocks noChangeArrowheads="1"/>
          </p:cNvSpPr>
          <p:nvPr/>
        </p:nvSpPr>
        <p:spPr bwMode="auto">
          <a:xfrm>
            <a:off x="437356" y="4546600"/>
            <a:ext cx="8020914" cy="9233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b-NO" altLang="nb-NO" sz="1800" i="1" dirty="0"/>
              <a:t>Kommentar til elevsvaret:</a:t>
            </a:r>
          </a:p>
          <a:p>
            <a:pPr eaLnBrk="1" hangingPunct="1"/>
            <a:r>
              <a:rPr lang="nb-NO" altLang="nb-NO" sz="1800" dirty="0"/>
              <a:t>Eleven adderer alle tallene og får 15. </a:t>
            </a:r>
          </a:p>
          <a:p>
            <a:pPr eaLnBrk="1" hangingPunct="1"/>
            <a:r>
              <a:rPr lang="nb-NO" altLang="nb-NO" sz="1800" dirty="0"/>
              <a:t>Han ignorerer tegnene og har en formening om at svaret skal stå i den siste ruta.</a:t>
            </a:r>
          </a:p>
        </p:txBody>
      </p:sp>
    </p:spTree>
    <p:extLst>
      <p:ext uri="{BB962C8B-B14F-4D97-AF65-F5344CB8AC3E}">
        <p14:creationId xmlns:p14="http://schemas.microsoft.com/office/powerpoint/2010/main" val="45622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1" y="295470"/>
            <a:ext cx="8735248" cy="338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>
            <a:spLocks noChangeArrowheads="1"/>
          </p:cNvSpPr>
          <p:nvPr/>
        </p:nvSpPr>
        <p:spPr bwMode="auto">
          <a:xfrm>
            <a:off x="526962" y="3873932"/>
            <a:ext cx="7965985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b-NO" altLang="nb-NO" sz="1800" i="1" dirty="0"/>
              <a:t>Kommentar til elevsvaret:</a:t>
            </a:r>
          </a:p>
          <a:p>
            <a:pPr eaLnBrk="1" hangingPunct="1"/>
            <a:r>
              <a:rPr lang="nb-NO" altLang="nb-NO" sz="1800" dirty="0"/>
              <a:t>Eleven summerer tallene bak likhetstegnet og får 76 i den røde ruta, og</a:t>
            </a:r>
            <a:br>
              <a:rPr lang="nb-NO" altLang="nb-NO" sz="1800" dirty="0"/>
            </a:br>
            <a:r>
              <a:rPr lang="nb-NO" altLang="nb-NO" sz="1800" dirty="0"/>
              <a:t>sammenligner dette med 51 i den blå ruta. </a:t>
            </a:r>
            <a:br>
              <a:rPr lang="nb-NO" altLang="nb-NO" sz="1800" dirty="0"/>
            </a:br>
            <a:r>
              <a:rPr lang="nb-NO" altLang="nb-NO" sz="1800" dirty="0"/>
              <a:t>Eleven omtaler også likhetstegnet som «</a:t>
            </a:r>
            <a:r>
              <a:rPr lang="nb-NO" altLang="nb-NO" sz="1800" dirty="0" err="1"/>
              <a:t>erlik</a:t>
            </a:r>
            <a:r>
              <a:rPr lang="nb-NO" altLang="nb-NO" sz="1800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70128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>
          <a:xfrm>
            <a:off x="50407" y="0"/>
            <a:ext cx="9144000" cy="7110413"/>
          </a:xfrm>
        </p:spPr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45 minutter</a:t>
            </a:r>
            <a:endParaRPr lang="nb-NO" sz="2000" dirty="0"/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Planlegg elevintervju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900034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Elevintervju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nb-NO" dirty="0"/>
              <a:t>Målet med dette intervjuet er å lytte til elevenes tenkning og resonnement og få tak i deres forståelse av likhetstegnet.  En typisk misoppfatning er at elevene tror at likhetstegnet betyr «her kommer svaret».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b-NO" altLang="nb-NO" dirty="0"/>
              <a:t>En måte å gjennomføre elevintervju på, er å bruke Newmans analyse (</a:t>
            </a:r>
            <a:r>
              <a:rPr lang="nb-NO" altLang="nb-NO" dirty="0" err="1"/>
              <a:t>McIntosh</a:t>
            </a:r>
            <a:r>
              <a:rPr lang="nb-NO" altLang="nb-NO" dirty="0"/>
              <a:t>, 2007):</a:t>
            </a:r>
          </a:p>
          <a:p>
            <a:r>
              <a:rPr lang="nb-NO" altLang="nb-NO" dirty="0"/>
              <a:t>Kan du lese spørsmålet for meg? (lese)</a:t>
            </a:r>
          </a:p>
          <a:p>
            <a:r>
              <a:rPr lang="nb-NO" altLang="nb-NO" dirty="0"/>
              <a:t>Hva spørres det etter i oppgaven? (forstå)</a:t>
            </a:r>
          </a:p>
          <a:p>
            <a:r>
              <a:rPr lang="nb-NO" altLang="nb-NO" dirty="0"/>
              <a:t>Kan du fortelle meg en måte å finne svaret på? (bearbeide)</a:t>
            </a:r>
          </a:p>
          <a:p>
            <a:r>
              <a:rPr lang="nb-NO" altLang="nb-NO" dirty="0"/>
              <a:t>Kan du vise meg hvordan du fant svaret, og si meg hvordan du går fram for å finne det? (beskrive framgangsmåte)</a:t>
            </a:r>
          </a:p>
          <a:p>
            <a:r>
              <a:rPr lang="nb-NO" altLang="nb-NO" dirty="0"/>
              <a:t>Kan du nå skrive svaret på oppgaven? (avkode) 			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3758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Mål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Målet med modulen er å få erfaring med bruk av elevintervju som verktøy for å få innblikk i elevenes tenkning og forståelse.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I denne modulen vil elevintervjuene ta utgangspunkt i diagnostiske oppgaver, som kan avdekke eventuelle misforståelser eller misoppfatninger.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1433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Elevenes forståelse av likhetstegnet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001795"/>
            <a:ext cx="8229600" cy="4230329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b-NO" sz="3800" dirty="0"/>
              <a:t>Bruk oppgavene i Diagnostiske oppgaver om likhetstegnet og planlegg elevintervju der dere skal undersøke elevenes forståelse av likhetstegnet.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altLang="nb-NO" sz="3800" dirty="0"/>
              <a:t>Velg to–tre elever dere vil intervjue.</a:t>
            </a:r>
          </a:p>
          <a:p>
            <a:pPr lvl="1">
              <a:lnSpc>
                <a:spcPct val="120000"/>
              </a:lnSpc>
            </a:pPr>
            <a:r>
              <a:rPr lang="nb-NO" altLang="nb-NO" sz="3800" dirty="0"/>
              <a:t>Velg minst én oppgave elevene vil få til.</a:t>
            </a:r>
          </a:p>
          <a:p>
            <a:pPr lvl="1">
              <a:lnSpc>
                <a:spcPct val="120000"/>
              </a:lnSpc>
            </a:pPr>
            <a:r>
              <a:rPr lang="nb-NO" altLang="nb-NO" sz="3800" dirty="0"/>
              <a:t>Velg oppgaver dere tror vil være utfordrende for de ulike elevene.</a:t>
            </a:r>
          </a:p>
          <a:p>
            <a:pPr lvl="1">
              <a:lnSpc>
                <a:spcPct val="120000"/>
              </a:lnSpc>
            </a:pPr>
            <a:r>
              <a:rPr lang="nb-NO" altLang="nb-NO" sz="3800" dirty="0"/>
              <a:t>Tenk gjennom hvilke elevsvar dere vil få på de ulike oppgavene.</a:t>
            </a:r>
          </a:p>
          <a:p>
            <a:pPr lvl="1">
              <a:lnSpc>
                <a:spcPct val="120000"/>
              </a:lnSpc>
            </a:pPr>
            <a:r>
              <a:rPr lang="nb-NO" altLang="nb-NO" sz="3800" dirty="0"/>
              <a:t>Tenk gjennom gode oppfølgingsspørsmål.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</a:pPr>
            <a:endParaRPr lang="nb-NO" altLang="nb-NO" sz="3800" dirty="0"/>
          </a:p>
          <a:p>
            <a:pPr marL="0" indent="0">
              <a:lnSpc>
                <a:spcPct val="120000"/>
              </a:lnSpc>
              <a:buNone/>
            </a:pPr>
            <a:r>
              <a:rPr lang="nb-NO" altLang="nb-NO" sz="3800" dirty="0"/>
              <a:t>Tenk gjennom hvordan dere vil dokumentere elevenes tanker og resonnement (egne notater, lydopptak, video e.l.).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396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104106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C – Utprøving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40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06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Gjennomføring av elevintervju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60000"/>
              </a:lnSpc>
              <a:buNone/>
            </a:pPr>
            <a:r>
              <a:rPr lang="nb-NO" altLang="nb-NO" dirty="0"/>
              <a:t>Gjennomfør de planlagte elevintervjuene. </a:t>
            </a:r>
          </a:p>
          <a:p>
            <a:pPr marL="0" indent="0">
              <a:lnSpc>
                <a:spcPct val="60000"/>
              </a:lnSpc>
              <a:buNone/>
            </a:pPr>
            <a:endParaRPr lang="nb-NO" altLang="nb-NO" dirty="0"/>
          </a:p>
          <a:p>
            <a:pPr marL="0" indent="0">
              <a:lnSpc>
                <a:spcPct val="60000"/>
              </a:lnSpc>
              <a:buNone/>
            </a:pPr>
            <a:r>
              <a:rPr lang="nb-NO" altLang="nb-NO" dirty="0"/>
              <a:t>Analyser resultatene, sett i lys av litteratur og diskusjoner.</a:t>
            </a:r>
          </a:p>
          <a:p>
            <a:pPr marL="0" indent="0">
              <a:lnSpc>
                <a:spcPct val="60000"/>
              </a:lnSpc>
              <a:buNone/>
            </a:pPr>
            <a:endParaRPr lang="nb-NO" altLang="nb-NO" dirty="0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nb-NO" altLang="nb-NO" dirty="0"/>
              <a:t>Reflekter rundt disse spørsmålene:</a:t>
            </a:r>
          </a:p>
          <a:p>
            <a:pPr>
              <a:lnSpc>
                <a:spcPct val="80000"/>
              </a:lnSpc>
            </a:pPr>
            <a:r>
              <a:rPr lang="nb-NO" altLang="nb-NO" dirty="0"/>
              <a:t>Hva ga elevintervjuene svar på?</a:t>
            </a:r>
          </a:p>
          <a:p>
            <a:pPr>
              <a:lnSpc>
                <a:spcPct val="80000"/>
              </a:lnSpc>
            </a:pPr>
            <a:r>
              <a:rPr lang="nb-NO" altLang="nb-NO" dirty="0"/>
              <a:t>Hvilke misoppfatninger knyttet til likhetstegnet ble avdekket?</a:t>
            </a:r>
          </a:p>
          <a:p>
            <a:pPr marL="0" indent="0">
              <a:lnSpc>
                <a:spcPct val="60000"/>
              </a:lnSpc>
              <a:buNone/>
            </a:pPr>
            <a:endParaRPr lang="nb-NO" altLang="nb-NO" dirty="0"/>
          </a:p>
          <a:p>
            <a:pPr marL="0" indent="0">
              <a:lnSpc>
                <a:spcPct val="60000"/>
              </a:lnSpc>
              <a:buNone/>
            </a:pPr>
            <a:r>
              <a:rPr lang="nb-NO" altLang="nb-NO" dirty="0"/>
              <a:t>Ta med notatene til D – Etterarbeid.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2567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62241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D – Etterarbeid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60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88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/>
              <a:t>Grupper: 20 minutter</a:t>
            </a:r>
          </a:p>
          <a:p>
            <a:pPr marL="0" indent="0">
              <a:buNone/>
            </a:pPr>
            <a:r>
              <a:rPr lang="nb-NO" sz="2000" dirty="0"/>
              <a:t>Plenum: 10 minutter</a:t>
            </a:r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Erfaringsdeling fra utprøving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1935166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Erfaringsdeling i grupper og plenum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70000"/>
              </a:lnSpc>
              <a:buNone/>
            </a:pPr>
            <a:r>
              <a:rPr lang="nb-NO" altLang="nb-NO" dirty="0"/>
              <a:t>Gå sammen i grupper og del erfaringene fra utprøvingene. </a:t>
            </a:r>
            <a:br>
              <a:rPr lang="nb-NO" altLang="nb-NO" dirty="0"/>
            </a:br>
            <a:endParaRPr lang="nb-NO" altLang="nb-NO" dirty="0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nb-NO" altLang="nb-NO" dirty="0"/>
              <a:t>Diskuter spørsmålene </a:t>
            </a:r>
          </a:p>
          <a:p>
            <a:pPr>
              <a:lnSpc>
                <a:spcPct val="80000"/>
              </a:lnSpc>
            </a:pPr>
            <a:r>
              <a:rPr lang="nb-NO" altLang="nb-NO" dirty="0"/>
              <a:t>Hvilke misoppfatninger ble avdekket?</a:t>
            </a:r>
          </a:p>
          <a:p>
            <a:pPr>
              <a:lnSpc>
                <a:spcPct val="80000"/>
              </a:lnSpc>
            </a:pPr>
            <a:r>
              <a:rPr lang="nb-NO" altLang="nb-NO" dirty="0"/>
              <a:t>I hvilke sammenhenger kan disse misoppfatningene være et problem? </a:t>
            </a:r>
          </a:p>
          <a:p>
            <a:pPr lvl="0"/>
            <a:r>
              <a:rPr lang="nb-NO" dirty="0"/>
              <a:t>Hvilke konsekvenser får resultatene for videre arbeid?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nb-NO" altLang="nb-NO" dirty="0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nb-NO" altLang="nb-NO" dirty="0"/>
              <a:t>Hver gruppe velger et elevsvar og presenterer i plenum.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617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/>
              <a:t>Grupper: 20 minutter</a:t>
            </a:r>
          </a:p>
          <a:p>
            <a:pPr marL="0" indent="0">
              <a:buNone/>
            </a:pPr>
            <a:r>
              <a:rPr lang="nb-NO" sz="2000" dirty="0"/>
              <a:t>Plenum: 10 minutter</a:t>
            </a:r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Konsekvenser for undervisningen i matematikk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989961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53498"/>
            <a:ext cx="8229600" cy="927310"/>
          </a:xfrm>
        </p:spPr>
        <p:txBody>
          <a:bodyPr/>
          <a:lstStyle/>
          <a:p>
            <a:r>
              <a:rPr lang="nb-NO" altLang="nb-NO" dirty="0"/>
              <a:t>Gruppediskusjon og plenum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48789"/>
            <a:ext cx="8229600" cy="4355211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spcAft>
                <a:spcPts val="600"/>
              </a:spcAft>
              <a:buNone/>
            </a:pPr>
            <a:r>
              <a:rPr lang="nb-NO" altLang="nb-NO" dirty="0"/>
              <a:t>Diskuter spørsmålene i kollegiet, og bli enige om en felles</a:t>
            </a:r>
          </a:p>
          <a:p>
            <a:pPr marL="0" indent="0">
              <a:lnSpc>
                <a:spcPct val="70000"/>
              </a:lnSpc>
              <a:spcAft>
                <a:spcPts val="600"/>
              </a:spcAft>
              <a:buNone/>
            </a:pPr>
            <a:r>
              <a:rPr lang="nb-NO" altLang="nb-NO" dirty="0"/>
              <a:t>praksis for din skole eller ditt nettverk: </a:t>
            </a:r>
            <a:endParaRPr lang="nb-NO" altLang="nb-NO" i="1" dirty="0"/>
          </a:p>
          <a:p>
            <a:r>
              <a:rPr lang="nb-NO" altLang="nb-NO" dirty="0"/>
              <a:t>Hvilke erfaringer har dere gjort ved å bruke elevintervju til å avdekke elevenes tenkning og forståelse?</a:t>
            </a:r>
          </a:p>
          <a:p>
            <a:r>
              <a:rPr lang="nb-NO" altLang="nb-NO" dirty="0"/>
              <a:t>Hvordan og i hvilke situasjoner kan erfaringene med elevintervju videreføres og implementeres som en del av undervisningen?</a:t>
            </a:r>
          </a:p>
          <a:p>
            <a:pPr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nb-NO" altLang="nb-NO" i="1" dirty="0"/>
              <a:t> </a:t>
            </a:r>
            <a:endParaRPr lang="nb-NO" altLang="nb-NO" dirty="0"/>
          </a:p>
          <a:p>
            <a:pPr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nb-NO" altLang="nb-NO" dirty="0"/>
              <a:t>Velg en i kollegiet som noterer konklusjonene om felles</a:t>
            </a:r>
          </a:p>
          <a:p>
            <a:pPr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nb-NO" altLang="nb-NO" dirty="0"/>
              <a:t>praksis. Bli enige om hva dere vil gjøre videre.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9356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Anbefalinger til videre arbeid</a:t>
            </a:r>
          </a:p>
        </p:txBody>
      </p:sp>
    </p:spTree>
    <p:extLst>
      <p:ext uri="{BB962C8B-B14F-4D97-AF65-F5344CB8AC3E}">
        <p14:creationId xmlns:p14="http://schemas.microsoft.com/office/powerpoint/2010/main" val="2040200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A96D89-00D7-42F5-8674-29D24E1D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Anbefalinger til videre arbeid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23374C-69D6-4656-9580-C311D697C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Pakke 3 Oppfølging av vurdering – Modul 4 Diagnostisk undervisning  </a:t>
            </a:r>
          </a:p>
          <a:p>
            <a:r>
              <a:rPr lang="nb-NO" dirty="0"/>
              <a:t>Pakke 2 Vurderingsverktøy – Modul 1 Dynamisk kartlegging 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2006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Tidsplan for denne modulen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684699"/>
              </p:ext>
            </p:extLst>
          </p:nvPr>
        </p:nvGraphicFramePr>
        <p:xfrm>
          <a:off x="457200" y="2001838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55699503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58131879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Økt</a:t>
                      </a:r>
                      <a:endParaRPr kumimoji="0" lang="nb-NO" altLang="nb-NO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Anbefalt tidsbruk</a:t>
                      </a:r>
                      <a:endParaRPr kumimoji="0" lang="nb-NO" altLang="nb-NO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52424452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 - Forarbeid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30 minutter</a:t>
                      </a:r>
                      <a:endParaRPr kumimoji="0" lang="nb-NO" altLang="nb-NO" sz="1800" b="0" i="0" u="none" strike="noStrike" cap="none" normalizeH="0" baseline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237513357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 - Samarbeid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83623991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 – Utprøving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284459706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 – Etterarbeid 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677738075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Hele modulen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3318460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3954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innhold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6"/>
            <a:ext cx="9137838" cy="6104076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4098" y="5885505"/>
            <a:ext cx="8208143" cy="6660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lang="nb-NO" sz="3200" kern="1200" noProof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ktangel 19"/>
          <p:cNvSpPr/>
          <p:nvPr/>
        </p:nvSpPr>
        <p:spPr>
          <a:xfrm>
            <a:off x="0" y="4557441"/>
            <a:ext cx="9144007" cy="2300559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solidFill>
            <a:srgbClr val="EBF2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ktangel 19"/>
          <p:cNvSpPr/>
          <p:nvPr/>
        </p:nvSpPr>
        <p:spPr>
          <a:xfrm>
            <a:off x="0" y="4732167"/>
            <a:ext cx="9144007" cy="2300559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3904 w 6470253"/>
              <a:gd name="connsiteY3" fmla="*/ 1726478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55123" y="1747680"/>
                  <a:pt x="3904" y="1726478"/>
                </a:cubicBezTo>
                <a:cubicBezTo>
                  <a:pt x="2603" y="1196231"/>
                  <a:pt x="1301" y="665985"/>
                  <a:pt x="0" y="135738"/>
                </a:cubicBez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ktangel 19"/>
          <p:cNvSpPr/>
          <p:nvPr/>
        </p:nvSpPr>
        <p:spPr>
          <a:xfrm>
            <a:off x="0" y="4777621"/>
            <a:ext cx="9144007" cy="2300559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blipFill dpi="0" rotWithShape="1">
            <a:blip r:embed="rId3">
              <a:alphaModFix amt="1000"/>
            </a:blip>
            <a:srcRect/>
            <a:tile tx="0" ty="63500" sx="100000" sy="5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50" y="5601340"/>
            <a:ext cx="51435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96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164494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A – Forarbeid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30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1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Individuelt arbeid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457200" y="2001795"/>
            <a:ext cx="8571600" cy="449980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b-NO" altLang="nb-NO" dirty="0"/>
              <a:t>Les </a:t>
            </a:r>
            <a:r>
              <a:rPr lang="nb-NO" altLang="nb-NO" i="1" dirty="0"/>
              <a:t>Gjennomføring av elevintervju og </a:t>
            </a:r>
            <a:r>
              <a:rPr lang="nb-NO" altLang="nb-NO" dirty="0"/>
              <a:t>marker deler som du finner spesielt viktige, relevante eller utfordrende.</a:t>
            </a:r>
          </a:p>
          <a:p>
            <a:pPr marL="0" indent="0">
              <a:lnSpc>
                <a:spcPct val="110000"/>
              </a:lnSpc>
            </a:pPr>
            <a:endParaRPr lang="nb-NO" altLang="nb-NO" dirty="0"/>
          </a:p>
          <a:p>
            <a:pPr marL="0" indent="0">
              <a:lnSpc>
                <a:spcPct val="110000"/>
              </a:lnSpc>
              <a:buNone/>
            </a:pPr>
            <a:r>
              <a:rPr lang="nb-NO" altLang="nb-NO" dirty="0"/>
              <a:t>Les </a:t>
            </a:r>
            <a:r>
              <a:rPr lang="nb-NO" altLang="nb-NO" i="1" dirty="0"/>
              <a:t>Diagnostiske oppgaver </a:t>
            </a:r>
            <a:r>
              <a:rPr lang="nb-NO" altLang="nb-NO" dirty="0"/>
              <a:t>og reflekter rundt disse spørsmålene</a:t>
            </a:r>
          </a:p>
          <a:p>
            <a:pPr>
              <a:lnSpc>
                <a:spcPct val="110000"/>
              </a:lnSpc>
            </a:pPr>
            <a:r>
              <a:rPr lang="nb-NO" altLang="nb-NO" dirty="0"/>
              <a:t>Hva ligger i begrepet misoppfatning?</a:t>
            </a:r>
            <a:endParaRPr lang="nb-NO" altLang="nb-NO" i="1" dirty="0"/>
          </a:p>
          <a:p>
            <a:pPr>
              <a:lnSpc>
                <a:spcPct val="110000"/>
              </a:lnSpc>
            </a:pPr>
            <a:r>
              <a:rPr lang="nb-NO" altLang="nb-NO" dirty="0"/>
              <a:t>Hva kan årsakene til misoppfatninger være?</a:t>
            </a:r>
            <a:endParaRPr lang="nb-NO" altLang="nb-NO" i="1" dirty="0"/>
          </a:p>
          <a:p>
            <a:pPr>
              <a:lnSpc>
                <a:spcPct val="110000"/>
              </a:lnSpc>
            </a:pPr>
            <a:r>
              <a:rPr lang="nb-NO" altLang="nb-NO" dirty="0"/>
              <a:t>Hvordan kan du bruke elevintervju for å avdekke elevenes tenkning og forståelse?</a:t>
            </a:r>
          </a:p>
          <a:p>
            <a:pPr>
              <a:lnSpc>
                <a:spcPct val="80000"/>
              </a:lnSpc>
            </a:pPr>
            <a:endParaRPr lang="nb-NO" altLang="nb-NO" i="1" dirty="0"/>
          </a:p>
          <a:p>
            <a:pPr marL="0" indent="0">
              <a:lnSpc>
                <a:spcPct val="80000"/>
              </a:lnSpc>
              <a:buNone/>
            </a:pPr>
            <a:r>
              <a:rPr lang="nb-NO" altLang="nb-NO" dirty="0"/>
              <a:t>Ta med notatene til </a:t>
            </a:r>
            <a:r>
              <a:rPr lang="nb-NO" altLang="nb-NO" i="1" dirty="0"/>
              <a:t>B–Samarbeid</a:t>
            </a:r>
          </a:p>
          <a:p>
            <a:pPr>
              <a:lnSpc>
                <a:spcPct val="80000"/>
              </a:lnSpc>
            </a:pPr>
            <a:endParaRPr lang="nb-NO" altLang="nb-NO" i="1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862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72629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B – Samarbeid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120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45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Tidsplan for denne økta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4003148"/>
              </p:ext>
            </p:extLst>
          </p:nvPr>
        </p:nvGraphicFramePr>
        <p:xfrm>
          <a:off x="457200" y="2001838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55699503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58131879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Aktivitet</a:t>
                      </a:r>
                      <a:endParaRPr kumimoji="0" lang="nb-NO" altLang="nb-NO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Anbefalt tidsbruk</a:t>
                      </a:r>
                      <a:endParaRPr kumimoji="0" lang="nb-NO" altLang="nb-NO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52424452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Oppsummering A – Forarbeid</a:t>
                      </a:r>
                      <a:endParaRPr kumimoji="0" lang="nb-NO" altLang="nb-NO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30 minutter</a:t>
                      </a:r>
                      <a:endParaRPr kumimoji="0" lang="nb-NO" altLang="nb-NO" sz="1800" b="0" i="0" u="none" strike="noStrike" cap="none" normalizeH="0" baseline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237513357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Oppgaver knyttet til likhetstegnet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284459706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Analyse av elevsvar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15 minutter</a:t>
                      </a:r>
                      <a:endParaRPr kumimoji="0" lang="nb-NO" altLang="nb-NO" sz="1800" b="0" i="0" u="none" strike="noStrike" cap="none" normalizeH="0" baseline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677738075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Planlegge elevintervju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45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3318460795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Totalt tidsbruk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245927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908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30 minutter</a:t>
            </a:r>
            <a:endParaRPr lang="nb-NO" sz="2000" dirty="0"/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Oppsummering A - Forarbeid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4017420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Gruppediskusjon og plenum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altLang="nb-NO" sz="1800" dirty="0"/>
              <a:t>Individuelt (5 minutter): </a:t>
            </a:r>
          </a:p>
          <a:p>
            <a:pPr marL="0" indent="0">
              <a:buNone/>
            </a:pPr>
            <a:r>
              <a:rPr lang="nb-NO" altLang="nb-NO" sz="1800" dirty="0"/>
              <a:t>Se over notatene dine og gjør deg klar til gruppediskusjon</a:t>
            </a:r>
          </a:p>
          <a:p>
            <a:pPr marL="0" indent="0"/>
            <a:endParaRPr lang="nb-NO" altLang="nb-NO" sz="1800" dirty="0"/>
          </a:p>
          <a:p>
            <a:pPr marL="0" indent="0">
              <a:buNone/>
            </a:pPr>
            <a:r>
              <a:rPr lang="nb-NO" altLang="nb-NO" sz="1800" dirty="0"/>
              <a:t>Gruppediskusjon (15 minutter):</a:t>
            </a:r>
          </a:p>
          <a:p>
            <a:pPr marL="0" indent="0">
              <a:buNone/>
            </a:pPr>
            <a:r>
              <a:rPr lang="nb-NO" altLang="nb-NO" sz="1800" dirty="0"/>
              <a:t>Bruk notatene fra forarbeidet og diskuter i grupper på tre-fire personer.</a:t>
            </a:r>
          </a:p>
          <a:p>
            <a:r>
              <a:rPr lang="nb-NO" altLang="nb-NO" sz="1800" dirty="0"/>
              <a:t>Hva ligger i begrepet misoppfatning?</a:t>
            </a:r>
          </a:p>
          <a:p>
            <a:r>
              <a:rPr lang="nb-NO" altLang="nb-NO" sz="1800" dirty="0"/>
              <a:t>Hva kan årsakene til misoppfatninger være?</a:t>
            </a:r>
          </a:p>
          <a:p>
            <a:r>
              <a:rPr lang="nb-NO" altLang="nb-NO" sz="1800" dirty="0"/>
              <a:t>Hvordan kan du bruke elevintervju for å avdekke misoppfatninger?</a:t>
            </a:r>
          </a:p>
          <a:p>
            <a:endParaRPr lang="nb-NO" altLang="nb-NO" sz="1800" dirty="0"/>
          </a:p>
          <a:p>
            <a:pPr marL="0" indent="0">
              <a:buNone/>
            </a:pPr>
            <a:r>
              <a:rPr lang="nb-NO" altLang="nb-NO" sz="1800" dirty="0"/>
              <a:t>Velg ut et par momenter som dere vil dele i plenum</a:t>
            </a:r>
          </a:p>
          <a:p>
            <a:pPr marL="0" indent="0"/>
            <a:endParaRPr lang="nb-NO" altLang="nb-NO" sz="1800" dirty="0"/>
          </a:p>
          <a:p>
            <a:pPr marL="0" indent="0">
              <a:buNone/>
            </a:pPr>
            <a:r>
              <a:rPr lang="nb-NO" altLang="nb-NO" sz="1800" dirty="0"/>
              <a:t>Plenum (10 minutter):</a:t>
            </a:r>
          </a:p>
          <a:p>
            <a:pPr marL="0" indent="0">
              <a:buNone/>
            </a:pPr>
            <a:r>
              <a:rPr lang="nb-NO" altLang="nb-NO" sz="1800" dirty="0"/>
              <a:t>Gruppene deler momentene de har valgt ut.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2748361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tema">
  <a:themeElements>
    <a:clrScheme name="Entro sitt">
      <a:dk1>
        <a:sysClr val="windowText" lastClr="000000"/>
      </a:dk1>
      <a:lt1>
        <a:sysClr val="window" lastClr="FFFFFF"/>
      </a:lt1>
      <a:dk2>
        <a:srgbClr val="73AB48"/>
      </a:dk2>
      <a:lt2>
        <a:srgbClr val="EEECE1"/>
      </a:lt2>
      <a:accent1>
        <a:srgbClr val="8D8F8C"/>
      </a:accent1>
      <a:accent2>
        <a:srgbClr val="C0504D"/>
      </a:accent2>
      <a:accent3>
        <a:srgbClr val="FAF8F7"/>
      </a:accent3>
      <a:accent4>
        <a:srgbClr val="CBCCC6"/>
      </a:accent4>
      <a:accent5>
        <a:srgbClr val="4BACC6"/>
      </a:accent5>
      <a:accent6>
        <a:srgbClr val="F79646"/>
      </a:accent6>
      <a:hlink>
        <a:srgbClr val="447B53"/>
      </a:hlink>
      <a:folHlink>
        <a:srgbClr val="56693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Standardtema</Template>
  <TotalTime>0</TotalTime>
  <Words>911</Words>
  <Application>Microsoft Office PowerPoint</Application>
  <PresentationFormat>Skjermfremvisning (4:3)</PresentationFormat>
  <Paragraphs>157</Paragraphs>
  <Slides>30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38" baseType="lpstr">
      <vt:lpstr>MS PGothic</vt:lpstr>
      <vt:lpstr>Arial</vt:lpstr>
      <vt:lpstr>Calibri</vt:lpstr>
      <vt:lpstr>Corbel</vt:lpstr>
      <vt:lpstr>Franklin Gothic Book</vt:lpstr>
      <vt:lpstr>Verdana</vt:lpstr>
      <vt:lpstr>Woodford Bourne</vt:lpstr>
      <vt:lpstr>Standardtema</vt:lpstr>
      <vt:lpstr>Modul 3 – Intervju for å oppdage misoppfatninger</vt:lpstr>
      <vt:lpstr>Mål</vt:lpstr>
      <vt:lpstr>Tidsplan for denne modulen</vt:lpstr>
      <vt:lpstr>A – Forarbeid 30 minutter </vt:lpstr>
      <vt:lpstr>Individuelt arbeid</vt:lpstr>
      <vt:lpstr>B – Samarbeid 120 minutter </vt:lpstr>
      <vt:lpstr>Tidsplan for denne økta</vt:lpstr>
      <vt:lpstr>Oppsummering A - Forarbeid</vt:lpstr>
      <vt:lpstr>Gruppediskusjon og plenum</vt:lpstr>
      <vt:lpstr>Diagnostiske oppgaver  knyttet til likhetstegnet</vt:lpstr>
      <vt:lpstr>Hva tenker elevene?</vt:lpstr>
      <vt:lpstr>Analyse av elevsvar</vt:lpstr>
      <vt:lpstr>Eksempler på elevsvar</vt:lpstr>
      <vt:lpstr>PowerPoint-presentasjon</vt:lpstr>
      <vt:lpstr>PowerPoint-presentasjon</vt:lpstr>
      <vt:lpstr>PowerPoint-presentasjon</vt:lpstr>
      <vt:lpstr>PowerPoint-presentasjon</vt:lpstr>
      <vt:lpstr>Planlegg elevintervju</vt:lpstr>
      <vt:lpstr>Elevintervju</vt:lpstr>
      <vt:lpstr>Elevenes forståelse av likhetstegnet</vt:lpstr>
      <vt:lpstr>C – Utprøving 40 minutter </vt:lpstr>
      <vt:lpstr>Gjennomføring av elevintervju</vt:lpstr>
      <vt:lpstr>D – Etterarbeid 60 minutter </vt:lpstr>
      <vt:lpstr>Erfaringsdeling fra utprøving</vt:lpstr>
      <vt:lpstr>Erfaringsdeling i grupper og plenum</vt:lpstr>
      <vt:lpstr>Konsekvenser for undervisningen i matematikk</vt:lpstr>
      <vt:lpstr>Gruppediskusjon og plenum</vt:lpstr>
      <vt:lpstr>Anbefalinger til videre arbeid</vt:lpstr>
      <vt:lpstr>Anbefalinger til videre arbeid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steinar ness</dc:creator>
  <cp:lastModifiedBy>Astrid Bondø</cp:lastModifiedBy>
  <cp:revision>125</cp:revision>
  <dcterms:created xsi:type="dcterms:W3CDTF">2017-11-27T08:38:29Z</dcterms:created>
  <dcterms:modified xsi:type="dcterms:W3CDTF">2019-06-02T12:40:11Z</dcterms:modified>
</cp:coreProperties>
</file>