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97" r:id="rId3"/>
    <p:sldId id="305" r:id="rId4"/>
    <p:sldId id="268" r:id="rId5"/>
    <p:sldId id="298" r:id="rId6"/>
    <p:sldId id="294" r:id="rId7"/>
    <p:sldId id="308" r:id="rId8"/>
    <p:sldId id="301" r:id="rId9"/>
    <p:sldId id="30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0" r:id="rId19"/>
    <p:sldId id="319" r:id="rId20"/>
    <p:sldId id="309" r:id="rId21"/>
    <p:sldId id="320" r:id="rId22"/>
    <p:sldId id="322" r:id="rId23"/>
    <p:sldId id="323" r:id="rId24"/>
    <p:sldId id="324" r:id="rId25"/>
    <p:sldId id="325" r:id="rId26"/>
    <p:sldId id="327" r:id="rId27"/>
    <p:sldId id="295" r:id="rId28"/>
    <p:sldId id="338" r:id="rId29"/>
    <p:sldId id="302" r:id="rId30"/>
    <p:sldId id="328" r:id="rId31"/>
    <p:sldId id="296" r:id="rId32"/>
    <p:sldId id="329" r:id="rId33"/>
    <p:sldId id="263" r:id="rId34"/>
    <p:sldId id="339" r:id="rId35"/>
    <p:sldId id="333" r:id="rId36"/>
    <p:sldId id="336" r:id="rId37"/>
    <p:sldId id="257" r:id="rId38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9F9"/>
    <a:srgbClr val="5DA2F5"/>
    <a:srgbClr val="B7DEE8"/>
    <a:srgbClr val="008FFA"/>
    <a:srgbClr val="1E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7A660D-F6A5-4612-B41A-15DB91FA14AA}" v="653" dt="2020-06-10T06:16:48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1496" autoAdjust="0"/>
  </p:normalViewPr>
  <p:slideViewPr>
    <p:cSldViewPr snapToGrid="0" snapToObjects="1">
      <p:cViewPr>
        <p:scale>
          <a:sx n="75" d="100"/>
          <a:sy n="75" d="100"/>
        </p:scale>
        <p:origin x="78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64"/>
    </p:cViewPr>
  </p:sorterViewPr>
  <p:notesViewPr>
    <p:cSldViewPr snapToGrid="0" snapToObjects="1">
      <p:cViewPr varScale="1">
        <p:scale>
          <a:sx n="124" d="100"/>
          <a:sy n="124" d="100"/>
        </p:scale>
        <p:origin x="24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in Anders Heggem" clId="Web-{D87A660D-F6A5-4612-B41A-15DB91FA14AA}"/>
    <pc:docChg chg="addSld delSld modSld">
      <pc:chgData name="Svein Anders Heggem" userId="" providerId="" clId="Web-{D87A660D-F6A5-4612-B41A-15DB91FA14AA}" dt="2020-06-10T06:16:48.715" v="640"/>
      <pc:docMkLst>
        <pc:docMk/>
      </pc:docMkLst>
      <pc:sldChg chg="modSp">
        <pc:chgData name="Svein Anders Heggem" userId="" providerId="" clId="Web-{D87A660D-F6A5-4612-B41A-15DB91FA14AA}" dt="2020-06-10T06:13:41.265" v="597" actId="20577"/>
        <pc:sldMkLst>
          <pc:docMk/>
          <pc:sldMk cId="519356057" sldId="263"/>
        </pc:sldMkLst>
        <pc:spChg chg="mod">
          <ac:chgData name="Svein Anders Heggem" userId="" providerId="" clId="Web-{D87A660D-F6A5-4612-B41A-15DB91FA14AA}" dt="2020-06-10T06:13:41.265" v="597" actId="20577"/>
          <ac:spMkLst>
            <pc:docMk/>
            <pc:sldMk cId="519356057" sldId="263"/>
            <ac:spMk id="3" creationId="{00000000-0000-0000-0000-000000000000}"/>
          </ac:spMkLst>
        </pc:spChg>
      </pc:sldChg>
      <pc:sldChg chg="modSp">
        <pc:chgData name="Svein Anders Heggem" userId="" providerId="" clId="Web-{D87A660D-F6A5-4612-B41A-15DB91FA14AA}" dt="2020-06-10T05:29:54.650" v="8" actId="20577"/>
        <pc:sldMkLst>
          <pc:docMk/>
          <pc:sldMk cId="2825233578" sldId="297"/>
        </pc:sldMkLst>
        <pc:spChg chg="mod">
          <ac:chgData name="Svein Anders Heggem" userId="" providerId="" clId="Web-{D87A660D-F6A5-4612-B41A-15DB91FA14AA}" dt="2020-06-10T05:29:54.650" v="8" actId="20577"/>
          <ac:spMkLst>
            <pc:docMk/>
            <pc:sldMk cId="2825233578" sldId="297"/>
            <ac:spMk id="3" creationId="{00000000-0000-0000-0000-000000000000}"/>
          </ac:spMkLst>
        </pc:spChg>
      </pc:sldChg>
      <pc:sldChg chg="modSp">
        <pc:chgData name="Svein Anders Heggem" userId="" providerId="" clId="Web-{D87A660D-F6A5-4612-B41A-15DB91FA14AA}" dt="2020-06-10T05:33:53.213" v="101" actId="20577"/>
        <pc:sldMkLst>
          <pc:docMk/>
          <pc:sldMk cId="4070240902" sldId="298"/>
        </pc:sldMkLst>
        <pc:spChg chg="mod">
          <ac:chgData name="Svein Anders Heggem" userId="" providerId="" clId="Web-{D87A660D-F6A5-4612-B41A-15DB91FA14AA}" dt="2020-06-10T05:33:53.213" v="101" actId="20577"/>
          <ac:spMkLst>
            <pc:docMk/>
            <pc:sldMk cId="4070240902" sldId="298"/>
            <ac:spMk id="2" creationId="{00000000-0000-0000-0000-000000000000}"/>
          </ac:spMkLst>
        </pc:spChg>
        <pc:spChg chg="mod">
          <ac:chgData name="Svein Anders Heggem" userId="" providerId="" clId="Web-{D87A660D-F6A5-4612-B41A-15DB91FA14AA}" dt="2020-06-10T05:33:42.868" v="90" actId="20577"/>
          <ac:spMkLst>
            <pc:docMk/>
            <pc:sldMk cId="4070240902" sldId="298"/>
            <ac:spMk id="3" creationId="{00000000-0000-0000-0000-000000000000}"/>
          </ac:spMkLst>
        </pc:spChg>
      </pc:sldChg>
      <pc:sldChg chg="modSp">
        <pc:chgData name="Svein Anders Heggem" userId="" providerId="" clId="Web-{D87A660D-F6A5-4612-B41A-15DB91FA14AA}" dt="2020-06-10T05:53:07.150" v="348" actId="20577"/>
        <pc:sldMkLst>
          <pc:docMk/>
          <pc:sldMk cId="3401075110" sldId="300"/>
        </pc:sldMkLst>
        <pc:spChg chg="mod">
          <ac:chgData name="Svein Anders Heggem" userId="" providerId="" clId="Web-{D87A660D-F6A5-4612-B41A-15DB91FA14AA}" dt="2020-06-10T05:53:07.150" v="348" actId="20577"/>
          <ac:spMkLst>
            <pc:docMk/>
            <pc:sldMk cId="3401075110" sldId="300"/>
            <ac:spMk id="2" creationId="{00000000-0000-0000-0000-000000000000}"/>
          </ac:spMkLst>
        </pc:spChg>
        <pc:spChg chg="mod">
          <ac:chgData name="Svein Anders Heggem" userId="" providerId="" clId="Web-{D87A660D-F6A5-4612-B41A-15DB91FA14AA}" dt="2020-06-10T05:46:20.873" v="234" actId="20577"/>
          <ac:spMkLst>
            <pc:docMk/>
            <pc:sldMk cId="3401075110" sldId="300"/>
            <ac:spMk id="3" creationId="{00000000-0000-0000-0000-000000000000}"/>
          </ac:spMkLst>
        </pc:spChg>
      </pc:sldChg>
      <pc:sldChg chg="modSp">
        <pc:chgData name="Svein Anders Heggem" userId="" providerId="" clId="Web-{D87A660D-F6A5-4612-B41A-15DB91FA14AA}" dt="2020-06-10T06:07:28.333" v="532" actId="20577"/>
        <pc:sldMkLst>
          <pc:docMk/>
          <pc:sldMk cId="2206178013" sldId="302"/>
        </pc:sldMkLst>
        <pc:spChg chg="mod">
          <ac:chgData name="Svein Anders Heggem" userId="" providerId="" clId="Web-{D87A660D-F6A5-4612-B41A-15DB91FA14AA}" dt="2020-06-10T06:04:02.429" v="508" actId="14100"/>
          <ac:spMkLst>
            <pc:docMk/>
            <pc:sldMk cId="2206178013" sldId="302"/>
            <ac:spMk id="2" creationId="{00000000-0000-0000-0000-000000000000}"/>
          </ac:spMkLst>
        </pc:spChg>
        <pc:spChg chg="mod">
          <ac:chgData name="Svein Anders Heggem" userId="" providerId="" clId="Web-{D87A660D-F6A5-4612-B41A-15DB91FA14AA}" dt="2020-06-10T06:07:28.333" v="532" actId="20577"/>
          <ac:spMkLst>
            <pc:docMk/>
            <pc:sldMk cId="2206178013" sldId="302"/>
            <ac:spMk id="3" creationId="{00000000-0000-0000-0000-000000000000}"/>
          </ac:spMkLst>
        </pc:spChg>
      </pc:sldChg>
      <pc:sldChg chg="modSp">
        <pc:chgData name="Svein Anders Heggem" userId="" providerId="" clId="Web-{D87A660D-F6A5-4612-B41A-15DB91FA14AA}" dt="2020-06-10T05:37:16.804" v="149"/>
        <pc:sldMkLst>
          <pc:docMk/>
          <pc:sldMk cId="3158780668" sldId="308"/>
        </pc:sldMkLst>
        <pc:graphicFrameChg chg="mod modGraphic">
          <ac:chgData name="Svein Anders Heggem" userId="" providerId="" clId="Web-{D87A660D-F6A5-4612-B41A-15DB91FA14AA}" dt="2020-06-10T05:37:16.804" v="149"/>
          <ac:graphicFrameMkLst>
            <pc:docMk/>
            <pc:sldMk cId="3158780668" sldId="308"/>
            <ac:graphicFrameMk id="4" creationId="{00000000-0000-0000-0000-000000000000}"/>
          </ac:graphicFrameMkLst>
        </pc:graphicFrameChg>
      </pc:sldChg>
      <pc:sldChg chg="modSp">
        <pc:chgData name="Svein Anders Heggem" userId="" providerId="" clId="Web-{D87A660D-F6A5-4612-B41A-15DB91FA14AA}" dt="2020-06-10T05:46:53.453" v="240" actId="20577"/>
        <pc:sldMkLst>
          <pc:docMk/>
          <pc:sldMk cId="2110650826" sldId="311"/>
        </pc:sldMkLst>
        <pc:spChg chg="mod">
          <ac:chgData name="Svein Anders Heggem" userId="" providerId="" clId="Web-{D87A660D-F6A5-4612-B41A-15DB91FA14AA}" dt="2020-06-10T05:46:53.453" v="240" actId="20577"/>
          <ac:spMkLst>
            <pc:docMk/>
            <pc:sldMk cId="2110650826" sldId="311"/>
            <ac:spMk id="2" creationId="{00000000-0000-0000-0000-000000000000}"/>
          </ac:spMkLst>
        </pc:spChg>
      </pc:sldChg>
      <pc:sldChg chg="modSp">
        <pc:chgData name="Svein Anders Heggem" userId="" providerId="" clId="Web-{D87A660D-F6A5-4612-B41A-15DB91FA14AA}" dt="2020-06-10T05:53:16.510" v="351" actId="20577"/>
        <pc:sldMkLst>
          <pc:docMk/>
          <pc:sldMk cId="3673315047" sldId="312"/>
        </pc:sldMkLst>
        <pc:spChg chg="mod">
          <ac:chgData name="Svein Anders Heggem" userId="" providerId="" clId="Web-{D87A660D-F6A5-4612-B41A-15DB91FA14AA}" dt="2020-06-10T05:53:16.510" v="351" actId="20577"/>
          <ac:spMkLst>
            <pc:docMk/>
            <pc:sldMk cId="3673315047" sldId="312"/>
            <ac:spMk id="2" creationId="{00000000-0000-0000-0000-000000000000}"/>
          </ac:spMkLst>
        </pc:spChg>
        <pc:spChg chg="mod">
          <ac:chgData name="Svein Anders Heggem" userId="" providerId="" clId="Web-{D87A660D-F6A5-4612-B41A-15DB91FA14AA}" dt="2020-06-10T05:49:22.838" v="346" actId="20577"/>
          <ac:spMkLst>
            <pc:docMk/>
            <pc:sldMk cId="3673315047" sldId="312"/>
            <ac:spMk id="3" creationId="{00000000-0000-0000-0000-000000000000}"/>
          </ac:spMkLst>
        </pc:spChg>
      </pc:sldChg>
      <pc:sldChg chg="modSp">
        <pc:chgData name="Svein Anders Heggem" userId="" providerId="" clId="Web-{D87A660D-F6A5-4612-B41A-15DB91FA14AA}" dt="2020-06-10T05:56:36.852" v="381" actId="20577"/>
        <pc:sldMkLst>
          <pc:docMk/>
          <pc:sldMk cId="2699797539" sldId="319"/>
        </pc:sldMkLst>
        <pc:spChg chg="mod">
          <ac:chgData name="Svein Anders Heggem" userId="" providerId="" clId="Web-{D87A660D-F6A5-4612-B41A-15DB91FA14AA}" dt="2020-06-10T05:56:28.617" v="378" actId="14100"/>
          <ac:spMkLst>
            <pc:docMk/>
            <pc:sldMk cId="2699797539" sldId="319"/>
            <ac:spMk id="4" creationId="{0F9B4579-50F2-4A51-A351-584B935EC66A}"/>
          </ac:spMkLst>
        </pc:spChg>
        <pc:spChg chg="mod">
          <ac:chgData name="Svein Anders Heggem" userId="" providerId="" clId="Web-{D87A660D-F6A5-4612-B41A-15DB91FA14AA}" dt="2020-06-10T05:56:36.852" v="381" actId="20577"/>
          <ac:spMkLst>
            <pc:docMk/>
            <pc:sldMk cId="2699797539" sldId="319"/>
            <ac:spMk id="5" creationId="{79ABD2DB-4E11-4A2D-901E-D7FE4C63A7B6}"/>
          </ac:spMkLst>
        </pc:spChg>
      </pc:sldChg>
      <pc:sldChg chg="modSp">
        <pc:chgData name="Svein Anders Heggem" userId="" providerId="" clId="Web-{D87A660D-F6A5-4612-B41A-15DB91FA14AA}" dt="2020-06-10T06:00:49.822" v="491" actId="14100"/>
        <pc:sldMkLst>
          <pc:docMk/>
          <pc:sldMk cId="3110910607" sldId="320"/>
        </pc:sldMkLst>
        <pc:spChg chg="mod">
          <ac:chgData name="Svein Anders Heggem" userId="" providerId="" clId="Web-{D87A660D-F6A5-4612-B41A-15DB91FA14AA}" dt="2020-06-10T06:00:45.916" v="490" actId="14100"/>
          <ac:spMkLst>
            <pc:docMk/>
            <pc:sldMk cId="3110910607" sldId="320"/>
            <ac:spMk id="4" creationId="{0F9B4579-50F2-4A51-A351-584B935EC66A}"/>
          </ac:spMkLst>
        </pc:spChg>
        <pc:spChg chg="mod">
          <ac:chgData name="Svein Anders Heggem" userId="" providerId="" clId="Web-{D87A660D-F6A5-4612-B41A-15DB91FA14AA}" dt="2020-06-10T06:00:49.822" v="491" actId="14100"/>
          <ac:spMkLst>
            <pc:docMk/>
            <pc:sldMk cId="3110910607" sldId="320"/>
            <ac:spMk id="5" creationId="{79ABD2DB-4E11-4A2D-901E-D7FE4C63A7B6}"/>
          </ac:spMkLst>
        </pc:spChg>
      </pc:sldChg>
      <pc:sldChg chg="modSp">
        <pc:chgData name="Svein Anders Heggem" userId="" providerId="" clId="Web-{D87A660D-F6A5-4612-B41A-15DB91FA14AA}" dt="2020-06-10T06:08:58.183" v="569" actId="20577"/>
        <pc:sldMkLst>
          <pc:docMk/>
          <pc:sldMk cId="1180253067" sldId="328"/>
        </pc:sldMkLst>
        <pc:spChg chg="mod">
          <ac:chgData name="Svein Anders Heggem" userId="" providerId="" clId="Web-{D87A660D-F6A5-4612-B41A-15DB91FA14AA}" dt="2020-06-10T06:08:58.183" v="569" actId="20577"/>
          <ac:spMkLst>
            <pc:docMk/>
            <pc:sldMk cId="1180253067" sldId="328"/>
            <ac:spMk id="2" creationId="{00000000-0000-0000-0000-000000000000}"/>
          </ac:spMkLst>
        </pc:spChg>
        <pc:spChg chg="mod">
          <ac:chgData name="Svein Anders Heggem" userId="" providerId="" clId="Web-{D87A660D-F6A5-4612-B41A-15DB91FA14AA}" dt="2020-06-10T06:08:15.962" v="555" actId="20577"/>
          <ac:spMkLst>
            <pc:docMk/>
            <pc:sldMk cId="1180253067" sldId="328"/>
            <ac:spMk id="3" creationId="{00000000-0000-0000-0000-000000000000}"/>
          </ac:spMkLst>
        </pc:spChg>
      </pc:sldChg>
      <pc:sldChg chg="del">
        <pc:chgData name="Svein Anders Heggem" userId="" providerId="" clId="Web-{D87A660D-F6A5-4612-B41A-15DB91FA14AA}" dt="2020-06-10T06:16:43.840" v="639"/>
        <pc:sldMkLst>
          <pc:docMk/>
          <pc:sldMk cId="1552032819" sldId="334"/>
        </pc:sldMkLst>
      </pc:sldChg>
      <pc:sldChg chg="del">
        <pc:chgData name="Svein Anders Heggem" userId="" providerId="" clId="Web-{D87A660D-F6A5-4612-B41A-15DB91FA14AA}" dt="2020-06-10T06:16:48.715" v="640"/>
        <pc:sldMkLst>
          <pc:docMk/>
          <pc:sldMk cId="1754045798" sldId="335"/>
        </pc:sldMkLst>
      </pc:sldChg>
      <pc:sldChg chg="modSp">
        <pc:chgData name="Svein Anders Heggem" userId="" providerId="" clId="Web-{D87A660D-F6A5-4612-B41A-15DB91FA14AA}" dt="2020-06-10T06:03:31.458" v="501"/>
        <pc:sldMkLst>
          <pc:docMk/>
          <pc:sldMk cId="1813846413" sldId="338"/>
        </pc:sldMkLst>
        <pc:graphicFrameChg chg="mod modGraphic">
          <ac:chgData name="Svein Anders Heggem" userId="" providerId="" clId="Web-{D87A660D-F6A5-4612-B41A-15DB91FA14AA}" dt="2020-06-10T06:03:31.458" v="501"/>
          <ac:graphicFrameMkLst>
            <pc:docMk/>
            <pc:sldMk cId="1813846413" sldId="338"/>
            <ac:graphicFrameMk id="4" creationId="{00000000-0000-0000-0000-000000000000}"/>
          </ac:graphicFrameMkLst>
        </pc:graphicFrameChg>
      </pc:sldChg>
      <pc:sldChg chg="modSp add replId">
        <pc:chgData name="Svein Anders Heggem" userId="" providerId="" clId="Web-{D87A660D-F6A5-4612-B41A-15DB91FA14AA}" dt="2020-06-10T06:15:36.117" v="637" actId="20577"/>
        <pc:sldMkLst>
          <pc:docMk/>
          <pc:sldMk cId="2219141466" sldId="339"/>
        </pc:sldMkLst>
        <pc:spChg chg="mod">
          <ac:chgData name="Svein Anders Heggem" userId="" providerId="" clId="Web-{D87A660D-F6A5-4612-B41A-15DB91FA14AA}" dt="2020-06-10T06:15:36.117" v="637" actId="20577"/>
          <ac:spMkLst>
            <pc:docMk/>
            <pc:sldMk cId="2219141466" sldId="339"/>
            <ac:spMk id="2" creationId="{00000000-0000-0000-0000-000000000000}"/>
          </ac:spMkLst>
        </pc:spChg>
        <pc:spChg chg="mod">
          <ac:chgData name="Svein Anders Heggem" userId="" providerId="" clId="Web-{D87A660D-F6A5-4612-B41A-15DB91FA14AA}" dt="2020-06-10T06:15:23.819" v="621" actId="20577"/>
          <ac:spMkLst>
            <pc:docMk/>
            <pc:sldMk cId="2219141466" sldId="33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61D4D-BBB0-425F-81E5-D16DF558CE00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8049-8A12-4E74-9CEB-F634D483E3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92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14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9913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72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3248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622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81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4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049-8A12-4E74-9CEB-F634D483E328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467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slide, buet tittel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3"/>
          </p:nvPr>
        </p:nvSpPr>
        <p:spPr>
          <a:xfrm>
            <a:off x="7" y="197708"/>
            <a:ext cx="9144000" cy="7110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7" name="Rektangel 19"/>
          <p:cNvSpPr/>
          <p:nvPr userDrawn="1"/>
        </p:nvSpPr>
        <p:spPr>
          <a:xfrm>
            <a:off x="0" y="4513811"/>
            <a:ext cx="9144007" cy="2344190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 userDrawn="1"/>
        </p:nvSpPr>
        <p:spPr>
          <a:xfrm>
            <a:off x="0" y="4704746"/>
            <a:ext cx="9144007" cy="2405667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67928" y="6133487"/>
            <a:ext cx="6051665" cy="7393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algn="l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5324219"/>
            <a:ext cx="8229600" cy="79447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967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021492"/>
            <a:ext cx="3008313" cy="947588"/>
          </a:xfrm>
        </p:spPr>
        <p:txBody>
          <a:bodyPr anchor="b">
            <a:normAutofit/>
          </a:bodyPr>
          <a:lstStyle>
            <a:lvl1pPr algn="l">
              <a:defRPr sz="2400" b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021492"/>
            <a:ext cx="5111750" cy="500036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084173"/>
            <a:ext cx="3008313" cy="39376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232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792362"/>
            <a:ext cx="5486400" cy="566738"/>
          </a:xfrm>
        </p:spPr>
        <p:txBody>
          <a:bodyPr anchor="b"/>
          <a:lstStyle>
            <a:lvl1pPr algn="l">
              <a:defRPr sz="20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1252151"/>
            <a:ext cx="5486400" cy="3475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709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08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148056"/>
            <a:ext cx="8229600" cy="3992563"/>
          </a:xfrm>
        </p:spPr>
        <p:txBody>
          <a:bodyPr vert="horz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40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905990" y="2010032"/>
            <a:ext cx="7381275" cy="39047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905990" y="1005016"/>
            <a:ext cx="7381275" cy="927310"/>
          </a:xfrm>
        </p:spPr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4749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b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0" y="6689"/>
            <a:ext cx="9144000" cy="6367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pPr/>
              <a:t>19.02.2021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Friform 5"/>
          <p:cNvSpPr/>
          <p:nvPr userDrawn="1"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 userDrawn="1"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457199" y="5899458"/>
            <a:ext cx="8229600" cy="941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200">
                <a:solidFill>
                  <a:schemeClr val="bg1"/>
                </a:solidFill>
              </a:rPr>
              <a:t>Kapittelside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5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14329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64310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90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45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85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075935"/>
            <a:ext cx="4038600" cy="39212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08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4511"/>
            <a:ext cx="8229600" cy="927310"/>
          </a:xfrm>
        </p:spPr>
        <p:txBody>
          <a:bodyPr/>
          <a:lstStyle>
            <a:lvl1pPr>
              <a:defRPr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14200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842053"/>
            <a:ext cx="4040188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213394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842053"/>
            <a:ext cx="4041775" cy="3171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779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62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19.02.2021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3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917153"/>
            <a:ext cx="8229600" cy="92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2001795"/>
            <a:ext cx="8229600" cy="40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1915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fld id="{B707B217-E5B1-7C42-B868-A854B78504CF}" type="datetimeFigureOut">
              <a:rPr lang="nb-NO" smtClean="0"/>
              <a:pPr/>
              <a:t>19.02.2021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69973" y="61830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44746" y="61751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6599" y="6138023"/>
            <a:ext cx="466677" cy="435770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04435"/>
            <a:ext cx="9144000" cy="153566"/>
          </a:xfrm>
          <a:prstGeom prst="rect">
            <a:avLst/>
          </a:prstGeom>
          <a:solidFill>
            <a:srgbClr val="1F48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2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1" r:id="rId3"/>
    <p:sldLayoutId id="2147483650" r:id="rId4"/>
    <p:sldLayoutId id="2147483649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tx1">
              <a:lumMod val="50000"/>
              <a:lumOff val="50000"/>
            </a:schemeClr>
          </a:solidFill>
          <a:latin typeface="Woodford Bourne" charset="0"/>
          <a:ea typeface="Woodford Bourne" charset="0"/>
          <a:cs typeface="Woodford Bourne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BUvx2wVFOs&amp;feature=youtu.be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099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ktangel 19"/>
          <p:cNvSpPr/>
          <p:nvPr/>
        </p:nvSpPr>
        <p:spPr>
          <a:xfrm>
            <a:off x="0" y="4513811"/>
            <a:ext cx="9144007" cy="2344190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ktangel 19"/>
          <p:cNvSpPr/>
          <p:nvPr/>
        </p:nvSpPr>
        <p:spPr>
          <a:xfrm>
            <a:off x="0" y="4705004"/>
            <a:ext cx="9144007" cy="2405667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1891" y="5317067"/>
            <a:ext cx="6892335" cy="759638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Modul 1 – Lavt presterende – Hva betyr det?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1891" y="6154115"/>
            <a:ext cx="6051665" cy="73931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b-NO" dirty="0"/>
              <a:t>Kom godt i gang</a:t>
            </a:r>
          </a:p>
          <a:p>
            <a:pPr algn="l"/>
            <a:r>
              <a:rPr lang="nb-NO" dirty="0">
                <a:solidFill>
                  <a:schemeClr val="bg1"/>
                </a:solidFill>
              </a:rPr>
              <a:t>Utarbeidet i samarbeid med Statped</a:t>
            </a:r>
          </a:p>
          <a:p>
            <a:pPr algn="l"/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20 minutter</a:t>
            </a:r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5090294"/>
            <a:ext cx="8229600" cy="794471"/>
          </a:xfrm>
        </p:spPr>
        <p:txBody>
          <a:bodyPr>
            <a:normAutofit fontScale="90000"/>
          </a:bodyPr>
          <a:lstStyle/>
          <a:p>
            <a:r>
              <a:rPr lang="nb-NO" dirty="0"/>
              <a:t>Faglig påfyll</a:t>
            </a:r>
            <a:br>
              <a:rPr lang="nb-NO" dirty="0"/>
            </a:b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11065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56437"/>
            <a:ext cx="8229600" cy="875551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r>
              <a:rPr lang="nb-NO" dirty="0"/>
              <a:t>Individuelt 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/>
              <a:t>Forskning viser at definisjoner av matematikkvansker, spesifikke matematikkvansker eller dyskalkuli ikke er entydige.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>
                <a:latin typeface="Woodford Bourne"/>
              </a:rPr>
              <a:t>Studer </a:t>
            </a:r>
            <a:r>
              <a:rPr lang="nb-NO" i="1" dirty="0">
                <a:latin typeface="Woodford Bourne"/>
              </a:rPr>
              <a:t>Definisjoner av matematikkvansker (</a:t>
            </a:r>
            <a:r>
              <a:rPr lang="nb-NO" i="1" dirty="0" err="1">
                <a:latin typeface="Woodford Bourne"/>
              </a:rPr>
              <a:t>pdf</a:t>
            </a:r>
            <a:r>
              <a:rPr lang="nb-NO" i="1" dirty="0">
                <a:latin typeface="Woodford Bourne"/>
              </a:rPr>
              <a:t>) </a:t>
            </a:r>
            <a:endParaRPr lang="nb-NO" i="1" dirty="0"/>
          </a:p>
          <a:p>
            <a:endParaRPr lang="nb-NO" dirty="0"/>
          </a:p>
          <a:p>
            <a:r>
              <a:rPr lang="nb-NO" dirty="0">
                <a:latin typeface="Woodford Bourne"/>
              </a:rPr>
              <a:t>Studer </a:t>
            </a:r>
            <a:r>
              <a:rPr lang="nb-NO" i="1" dirty="0">
                <a:latin typeface="Woodford Bourne"/>
              </a:rPr>
              <a:t>Fire vanlige forklaringer på matematikkvansker.</a:t>
            </a:r>
          </a:p>
          <a:p>
            <a:endParaRPr lang="nb-NO" dirty="0"/>
          </a:p>
          <a:p>
            <a:r>
              <a:rPr lang="nb-NO" dirty="0">
                <a:latin typeface="Woodford Bourne"/>
              </a:rPr>
              <a:t>Oppsummer tankene dine så langt og ta det med til </a:t>
            </a:r>
            <a:endParaRPr lang="nb-NO" dirty="0"/>
          </a:p>
          <a:p>
            <a:pPr marL="400050" lvl="1" indent="0">
              <a:buNone/>
            </a:pPr>
            <a:r>
              <a:rPr lang="nb-NO" dirty="0">
                <a:latin typeface="Woodford Bourne"/>
              </a:rPr>
              <a:t>gruppediskusjon.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331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F9B4579-50F2-4A51-A351-584B935E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Definisjoner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9ABD2DB-4E11-4A2D-901E-D7FE4C63A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</a:rPr>
              <a:t>En tilnærming til å avdekke matematikkvansker er </a:t>
            </a:r>
            <a:r>
              <a:rPr lang="nb-NO" b="1" dirty="0" err="1">
                <a:latin typeface="Arial" panose="020B0604020202020204" pitchFamily="34" charset="0"/>
              </a:rPr>
              <a:t>Prokuradefinisjon</a:t>
            </a:r>
            <a:r>
              <a:rPr lang="nb-NO" dirty="0">
                <a:latin typeface="Arial" panose="020B0604020202020204" pitchFamily="34" charset="0"/>
              </a:rPr>
              <a:t>, som innebærer at man finner vanskene gjennom elevers skår på standardiserte matematikkprøver.</a:t>
            </a:r>
          </a:p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</a:rPr>
              <a:t>Man kan ta ut elevgruppen som for eksempel skårer 20 % lavest. </a:t>
            </a:r>
          </a:p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</a:rPr>
              <a:t>Matematikkvansker spenner over et spekter fra 3 % til </a:t>
            </a:r>
            <a:br>
              <a:rPr lang="nb-NO" dirty="0">
                <a:latin typeface="Arial" panose="020B0604020202020204" pitchFamily="34" charset="0"/>
              </a:rPr>
            </a:br>
            <a:r>
              <a:rPr lang="nb-NO" dirty="0">
                <a:latin typeface="Arial" panose="020B0604020202020204" pitchFamily="34" charset="0"/>
              </a:rPr>
              <a:t>30 % laveste skårer. Hva som er avskjæringspunkt for spesifikke matematikkvansker eller dyskalkuli, er det ikke enighet om. </a:t>
            </a:r>
            <a:r>
              <a:rPr lang="nb-NO" sz="1800" dirty="0">
                <a:latin typeface="Arial" panose="020B0604020202020204" pitchFamily="34" charset="0"/>
              </a:rPr>
              <a:t>(</a:t>
            </a:r>
            <a:r>
              <a:rPr lang="nb-NO" sz="1800" dirty="0" err="1">
                <a:latin typeface="Arial" panose="020B0604020202020204" pitchFamily="34" charset="0"/>
              </a:rPr>
              <a:t>Ostad</a:t>
            </a:r>
            <a:r>
              <a:rPr lang="nb-NO" sz="1800" dirty="0">
                <a:latin typeface="Arial" panose="020B0604020202020204" pitchFamily="34" charset="0"/>
              </a:rPr>
              <a:t>, 2006)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252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F9B4579-50F2-4A51-A351-584B935E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Definisjoner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9ABD2DB-4E11-4A2D-901E-D7FE4C63A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 panose="020B0604020202020204" pitchFamily="34" charset="0"/>
              </a:rPr>
              <a:t>Å definere spesifikke matematikkvansker er komplekst. Tidligere har man ofte brukt </a:t>
            </a:r>
            <a:r>
              <a:rPr lang="nb-NO" b="1" dirty="0">
                <a:latin typeface="Arial" panose="020B0604020202020204" pitchFamily="34" charset="0"/>
              </a:rPr>
              <a:t>diskrepansdefinisjon</a:t>
            </a:r>
            <a:r>
              <a:rPr lang="nb-NO" dirty="0">
                <a:latin typeface="Arial" panose="020B0604020202020204" pitchFamily="34" charset="0"/>
              </a:rPr>
              <a:t> i betydningen at eleven underyter på ett område/fag, men ikke på andre områder/fag, og skårer innenfor normalområdet på evneprøver. </a:t>
            </a:r>
          </a:p>
          <a:p>
            <a:r>
              <a:rPr lang="nb-NO" dirty="0">
                <a:latin typeface="Arial" panose="020B0604020202020204" pitchFamily="34" charset="0"/>
              </a:rPr>
              <a:t>Elevens ferdighetsnivå på det aktuelle området (for eksempel tallforståelse) ligger minst to år etter forventningene til aldersgruppen. I dag mener mange at en slik definisjonen er utilstrekkelig.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748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F9B4579-50F2-4A51-A351-584B935E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Definisjoner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9ABD2DB-4E11-4A2D-901E-D7FE4C63A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Helsedirektoratet bruker definisjonen </a:t>
            </a:r>
            <a:r>
              <a:rPr lang="nb-NO" b="1" dirty="0"/>
              <a:t>spesifikk forstyrrelse i regneferdigheten</a:t>
            </a:r>
            <a:r>
              <a:rPr lang="nb-NO" dirty="0"/>
              <a:t>, som ikke bare kan forklares ved generell psykisk utviklingshemming eller utilstrekkelig undervisning. Regnevanskene omfatter manglende evne til å beherske basale regnearter som addisjon, subtraksjon, multiplikasjon og divisjon, snarere enn mer abstrakte matematiske ferdigheter som trengs i algebra, trigonometri, geometri eller komplekse beregninger.</a:t>
            </a:r>
          </a:p>
        </p:txBody>
      </p:sp>
    </p:spTree>
    <p:extLst>
      <p:ext uri="{BB962C8B-B14F-4D97-AF65-F5344CB8AC3E}">
        <p14:creationId xmlns:p14="http://schemas.microsoft.com/office/powerpoint/2010/main" val="3518725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F9B4579-50F2-4A51-A351-584B935E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Definisjoner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9ABD2DB-4E11-4A2D-901E-D7FE4C63A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En annen definisjon på spesifikke matematikkvansker baserer seg på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kjennetegn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, som for eksempel kan handle om at elever skårer lavt på minnefunksjon, har utviklet lite hensiktsmessig kunnskapslagring, har stoppet opp i utvikling av verbal internalisering fra ytre til indre tale, og har lite utviklet fleksibel strategibruk.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Den oppfatningen som synes å være mest dominerende i Norden, er at matematikkvansker er et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multifaktorelt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problem som oppstår i samspillet mellom elevens læringsforutsetninger, matematikkens innhold og undervisningens form.</a:t>
            </a:r>
          </a:p>
          <a:p>
            <a:pPr marL="0" indent="0">
              <a:buNone/>
            </a:pPr>
            <a:r>
              <a:rPr lang="nb-NO" dirty="0"/>
              <a:t>								</a:t>
            </a:r>
            <a:r>
              <a:rPr lang="nb-NO" sz="1900" dirty="0"/>
              <a:t>	(</a:t>
            </a:r>
            <a:r>
              <a:rPr lang="nb-NO" sz="1900" dirty="0" err="1"/>
              <a:t>Ostad</a:t>
            </a:r>
            <a:r>
              <a:rPr lang="nb-NO" sz="1900" dirty="0"/>
              <a:t>, 2006)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1179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F9B4579-50F2-4A51-A351-584B935E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Forklaringer på matematikkvansker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9ABD2DB-4E11-4A2D-901E-D7FE4C63A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1 Medisinsk-nevrologisk forklaring, som for eksempel henger sammen med hvordan hjernen arbeider når den løser matematiske problemer.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2 Sosiologisk forklaring, som for eksempel forklarer vanskene ut fra at barn og unge har en annen bakgrunn enn den som råder i skolen. </a:t>
            </a:r>
          </a:p>
          <a:p>
            <a:pPr marL="0" indent="0">
              <a:buNone/>
            </a:pPr>
            <a:r>
              <a:rPr lang="nb-NO" sz="1800" dirty="0"/>
              <a:t> 									(Sjöberg, 2006)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3332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F9B4579-50F2-4A51-A351-584B935E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Forklaringer på matematikkvansker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9ABD2DB-4E11-4A2D-901E-D7FE4C63A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3 Psykologisk forklaring, som for eksempel henger sammen med motivasjon, selvtillit, stress og angst, og ideen om at noen er født smarte i matematikk, mens andre ikke er det.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4 Pedagogisk forklaring, som henger sammen med det som skjer i undervisningen, muligheten for hver enkelt til å delta i fellesskapet, samtidig som det gjøres tilpasninger til den enkeltes behov.</a:t>
            </a:r>
          </a:p>
          <a:p>
            <a:pPr marL="0" indent="0">
              <a:buNone/>
            </a:pPr>
            <a:r>
              <a:rPr lang="nb-NO" sz="1800" dirty="0"/>
              <a:t>									(Sjöberg, 2006)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2042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20 minutter</a:t>
            </a:r>
            <a:endParaRPr lang="nb-NO" sz="2000" dirty="0"/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Gruppediskusjon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516872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F9B4579-50F2-4A51-A351-584B935E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0723"/>
            <a:ext cx="8229600" cy="677145"/>
          </a:xfrm>
        </p:spPr>
        <p:txBody>
          <a:bodyPr/>
          <a:lstStyle/>
          <a:p>
            <a:r>
              <a:rPr lang="nb-NO" dirty="0"/>
              <a:t>Gruppediskusjon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9ABD2DB-4E11-4A2D-901E-D7FE4C63A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1079"/>
            <a:ext cx="8229600" cy="457779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Ta utgangspunkt i notater fra </a:t>
            </a:r>
            <a:r>
              <a:rPr lang="nb-NO" i="1" dirty="0"/>
              <a:t>A –Forarbeid</a:t>
            </a:r>
            <a:r>
              <a:rPr lang="nb-NO" dirty="0"/>
              <a:t>, notatene etter filmen, definisjoner og forklaringer du har lest og hørt. </a:t>
            </a:r>
          </a:p>
          <a:p>
            <a:pPr marL="0" indent="0">
              <a:buNone/>
            </a:pPr>
            <a:endParaRPr lang="nb-NO" dirty="0">
              <a:latin typeface="Woodford Bourne"/>
            </a:endParaRPr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Gå sammen i grupper og diskuter: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>
                <a:latin typeface="Woodford Bourne"/>
              </a:rPr>
              <a:t>Hvilke forklaringer fra A -Forarbeid finner dere igjen i filmen og de to skriftlige kildene?</a:t>
            </a:r>
          </a:p>
          <a:p>
            <a:r>
              <a:rPr lang="nb-NO" dirty="0">
                <a:latin typeface="Woodford Bourne"/>
              </a:rPr>
              <a:t>Vil du endre eller legge til noe i notatene?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Notatene skal brukes i </a:t>
            </a:r>
            <a:r>
              <a:rPr lang="nb-NO" i="1" dirty="0"/>
              <a:t>D – Etterarbeid</a:t>
            </a:r>
            <a:r>
              <a:rPr lang="nb-NO" dirty="0"/>
              <a:t>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79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Woodford Bourne"/>
              </a:rPr>
              <a:t>Målet med modulen er at dere skal undersøke egne forklaringer og holdninger til elever som presterer lavt i matematikk. Dere vil få et utdrag av hvordan matematikkvansker blir beskrevet i ulik forskning, og se en film som handler om det å være i matematikkvansker. Hensikten er å øke bevisstheten på egne forklaringer og bli kjent med varierte definisjoner av og perspektiver på, matematikkvansker.  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5233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20 minutter</a:t>
            </a:r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Forberedelse til C – Utprøving</a:t>
            </a:r>
            <a:br>
              <a:rPr lang="nb-NO" dirty="0"/>
            </a:b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049457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F9B4579-50F2-4A51-A351-584B935E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8195"/>
            <a:ext cx="8229600" cy="746155"/>
          </a:xfrm>
        </p:spPr>
        <p:txBody>
          <a:bodyPr>
            <a:normAutofit/>
          </a:bodyPr>
          <a:lstStyle/>
          <a:p>
            <a:r>
              <a:rPr lang="nb-NO" dirty="0"/>
              <a:t>Forberedelse til C – Utprøving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9ABD2DB-4E11-4A2D-901E-D7FE4C63A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3056"/>
            <a:ext cx="8229600" cy="47158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>
                <a:latin typeface="Woodford Bourne"/>
              </a:rPr>
              <a:t>Se raskt gjennom </a:t>
            </a:r>
            <a:r>
              <a:rPr lang="nb-NO" i="1" dirty="0">
                <a:latin typeface="Woodford Bourne"/>
              </a:rPr>
              <a:t>Matrise over perspektiver på matematikkvansker</a:t>
            </a:r>
            <a:r>
              <a:rPr lang="nb-NO" dirty="0">
                <a:latin typeface="Woodford Bourne"/>
              </a:rPr>
              <a:t>.(</a:t>
            </a:r>
            <a:r>
              <a:rPr lang="nb-NO" dirty="0" err="1">
                <a:latin typeface="Woodford Bourne"/>
              </a:rPr>
              <a:t>pdf</a:t>
            </a:r>
            <a:r>
              <a:rPr lang="nb-NO" dirty="0">
                <a:latin typeface="Woodford Bourne"/>
              </a:rPr>
              <a:t>)</a:t>
            </a:r>
          </a:p>
          <a:p>
            <a:r>
              <a:rPr lang="nb-NO" dirty="0">
                <a:latin typeface="Woodford Bourne"/>
              </a:rPr>
              <a:t>Se raskt gjennom </a:t>
            </a:r>
            <a:r>
              <a:rPr lang="nb-NO" i="1" dirty="0">
                <a:latin typeface="Woodford Bourne"/>
              </a:rPr>
              <a:t>Utdyping av perspektiver på matematikkvansker</a:t>
            </a:r>
            <a:r>
              <a:rPr lang="nb-NO" dirty="0">
                <a:latin typeface="Woodford Bourne"/>
              </a:rPr>
              <a:t> (</a:t>
            </a:r>
            <a:r>
              <a:rPr lang="nb-NO" dirty="0" err="1">
                <a:latin typeface="Woodford Bourne"/>
              </a:rPr>
              <a:t>pdf</a:t>
            </a:r>
            <a:r>
              <a:rPr lang="nb-NO" dirty="0">
                <a:latin typeface="Woodford Bourne"/>
              </a:rPr>
              <a:t>).</a:t>
            </a:r>
          </a:p>
          <a:p>
            <a:r>
              <a:rPr lang="nb-NO" dirty="0">
                <a:latin typeface="Woodford Bourne"/>
              </a:rPr>
              <a:t>Del dere inn i minst fire grupper. Dersom det blir mer enn fire grupper, må noen grupper arbeide med samme perspektiv.</a:t>
            </a:r>
          </a:p>
          <a:p>
            <a:r>
              <a:rPr lang="nb-NO" dirty="0">
                <a:latin typeface="Woodford Bourne"/>
              </a:rPr>
              <a:t>Fordel de fire perspektivene mellom gruppene til </a:t>
            </a:r>
            <a:r>
              <a:rPr lang="nb-NO" i="1" dirty="0">
                <a:latin typeface="Woodford Bourne"/>
              </a:rPr>
              <a:t>C –Utprøving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0910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0571F5E8-6355-407A-B673-B0EE6A6EF9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362203"/>
              </p:ext>
            </p:extLst>
          </p:nvPr>
        </p:nvGraphicFramePr>
        <p:xfrm>
          <a:off x="637953" y="1310203"/>
          <a:ext cx="6651533" cy="3629505"/>
        </p:xfrm>
        <a:graphic>
          <a:graphicData uri="http://schemas.openxmlformats.org/drawingml/2006/table">
            <a:tbl>
              <a:tblPr firstRow="1" firstCol="1" bandRow="1"/>
              <a:tblGrid>
                <a:gridCol w="1228657">
                  <a:extLst>
                    <a:ext uri="{9D8B030D-6E8A-4147-A177-3AD203B41FA5}">
                      <a16:colId xmlns:a16="http://schemas.microsoft.com/office/drawing/2014/main" val="3603064518"/>
                    </a:ext>
                  </a:extLst>
                </a:gridCol>
                <a:gridCol w="1098097">
                  <a:extLst>
                    <a:ext uri="{9D8B030D-6E8A-4147-A177-3AD203B41FA5}">
                      <a16:colId xmlns:a16="http://schemas.microsoft.com/office/drawing/2014/main" val="1255238830"/>
                    </a:ext>
                  </a:extLst>
                </a:gridCol>
                <a:gridCol w="833870">
                  <a:extLst>
                    <a:ext uri="{9D8B030D-6E8A-4147-A177-3AD203B41FA5}">
                      <a16:colId xmlns:a16="http://schemas.microsoft.com/office/drawing/2014/main" val="2230002044"/>
                    </a:ext>
                  </a:extLst>
                </a:gridCol>
                <a:gridCol w="892933">
                  <a:extLst>
                    <a:ext uri="{9D8B030D-6E8A-4147-A177-3AD203B41FA5}">
                      <a16:colId xmlns:a16="http://schemas.microsoft.com/office/drawing/2014/main" val="2154785769"/>
                    </a:ext>
                  </a:extLst>
                </a:gridCol>
                <a:gridCol w="774808">
                  <a:extLst>
                    <a:ext uri="{9D8B030D-6E8A-4147-A177-3AD203B41FA5}">
                      <a16:colId xmlns:a16="http://schemas.microsoft.com/office/drawing/2014/main" val="2115236631"/>
                    </a:ext>
                  </a:extLst>
                </a:gridCol>
                <a:gridCol w="1012612">
                  <a:extLst>
                    <a:ext uri="{9D8B030D-6E8A-4147-A177-3AD203B41FA5}">
                      <a16:colId xmlns:a16="http://schemas.microsoft.com/office/drawing/2014/main" val="1292074688"/>
                    </a:ext>
                  </a:extLst>
                </a:gridCol>
                <a:gridCol w="810556">
                  <a:extLst>
                    <a:ext uri="{9D8B030D-6E8A-4147-A177-3AD203B41FA5}">
                      <a16:colId xmlns:a16="http://schemas.microsoft.com/office/drawing/2014/main" val="3679253450"/>
                    </a:ext>
                  </a:extLst>
                </a:gridCol>
              </a:tblGrid>
              <a:tr h="198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Teoretisk forståelse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Tilrettelagt praksis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686542"/>
                  </a:ext>
                </a:extLst>
              </a:tr>
              <a:tr h="796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Uttrykk: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perspektiv med utgangspunkt i: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 beskrivelse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Fag- forståelse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Forståelsens opphav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Fokus for tiltak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Organisering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Vurdering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539142"/>
                  </a:ext>
                </a:extLst>
              </a:tr>
              <a:tr h="619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Elever med dyskalkuli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Øving i basis- ferdigheter innenfor tall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Kognitiv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Segregert, kompensatorisk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Spesial undervisning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Nasjonal standard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473684"/>
                  </a:ext>
                </a:extLst>
              </a:tr>
              <a:tr h="619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Struktur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Elever i matematikkvansker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Inquiry, utforme og løse problemer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Didaktisk &amp; sosial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Kontekst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Ordinær opplæring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Lokal tilpasning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745673"/>
                  </a:ext>
                </a:extLst>
              </a:tr>
              <a:tr h="619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Intervensjon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Elever i matematikkvansker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Inquiry, utforme og løse problemer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Didaktisk &amp; psykologisk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Midlertidig tidlig intervensjon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Lokal tilpasning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765758"/>
                  </a:ext>
                </a:extLst>
              </a:tr>
              <a:tr h="776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9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Komplement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Elever i matematikkvansker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Inquiry, utforme og løse problemer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Kognitiv, sosial, psykologisk og didaktisk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 &amp; kontekst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Differensiering innenfor ordinær opplæring i forhold til individets behov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Lokal tilpasning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47076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FAA48711-E7C5-45B9-AC91-941706936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4" y="621306"/>
            <a:ext cx="9144000" cy="67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Matrise over perspektiver på matematikkvansker: Fire ulike teoretiske forståelser og tilrettelagte praksiser.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2CCB93B2-707D-48FB-9E8F-FE6A56C3527B}"/>
              </a:ext>
            </a:extLst>
          </p:cNvPr>
          <p:cNvCxnSpPr/>
          <p:nvPr/>
        </p:nvCxnSpPr>
        <p:spPr>
          <a:xfrm>
            <a:off x="866774" y="1573932"/>
            <a:ext cx="987425" cy="523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id="{75FB0D6C-B5B1-4B39-BDC9-A3FBD79BC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287" y="5072977"/>
            <a:ext cx="536877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8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 1: Matematikkvansker ut fra ulike perspektiver. Schmidt, </a:t>
            </a:r>
            <a:r>
              <a:rPr kumimoji="0" lang="nb-NO" altLang="nb-NO" sz="800" b="0" i="1" u="none" strike="noStrike" cap="none" normalizeH="0" baseline="0" dirty="0" err="1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M.C.S</a:t>
            </a:r>
            <a:r>
              <a:rPr kumimoji="0" lang="nb-NO" altLang="nb-NO" sz="8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(2017). Oversatt og tilpasset av Tone Dalvang, Statped.</a:t>
            </a:r>
            <a:endParaRPr kumimoji="0" lang="nb-NO" altLang="nb-N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1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B296E-CD6B-4F0E-A7BF-D6A15175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Utdyping av perspektiver på matematikkvansker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2ACB80-C95A-4A24-9B90-552130B97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Diagnose: </a:t>
            </a:r>
          </a:p>
          <a:p>
            <a:pPr marL="0" indent="0">
              <a:buNone/>
            </a:pPr>
            <a:r>
              <a:rPr lang="nb-NO" dirty="0"/>
              <a:t>Her tar en først og fremst tak i enkeltelevers vansker. Vansker med tallforståelse identifiseres ut fra beskrivelser av elevens kognitive dysfunksjoner, det vil si svikt i hvordan hjernen arbeider med matematiske problemer. </a:t>
            </a:r>
          </a:p>
          <a:p>
            <a:pPr marL="0" indent="0">
              <a:buNone/>
            </a:pPr>
            <a:r>
              <a:rPr lang="nb-NO" dirty="0"/>
              <a:t>Problemet beskrives som Elever med dyskalkuli. </a:t>
            </a:r>
          </a:p>
          <a:p>
            <a:pPr marL="0" indent="0">
              <a:buNone/>
            </a:pPr>
            <a:r>
              <a:rPr lang="nb-NO" dirty="0"/>
              <a:t>Matematikkfaget forstås som øving på basisferdigheter innenfor tall. Opphavet til tenkningen er kognitiv teori, som handler om sammenhenger mellom tenkning og handlinger. </a:t>
            </a:r>
          </a:p>
          <a:p>
            <a:pPr marL="0" indent="0">
              <a:buNone/>
            </a:pPr>
            <a:r>
              <a:rPr lang="nb-NO" dirty="0"/>
              <a:t>Tiltakene er rettet mot individet, de handler ofte om segregert spesialundervisning som blir vurdert etter nasjonal standard.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7679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B296E-CD6B-4F0E-A7BF-D6A15175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Utdyping av perspektiv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2ACB80-C95A-4A24-9B90-552130B97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0457"/>
            <a:ext cx="8229600" cy="44984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/>
              <a:t>Struktur: </a:t>
            </a:r>
          </a:p>
          <a:p>
            <a:pPr marL="0" indent="0">
              <a:buNone/>
            </a:pPr>
            <a:r>
              <a:rPr lang="nb-NO" dirty="0"/>
              <a:t>Her ses</a:t>
            </a:r>
            <a:r>
              <a:rPr lang="nb-NO" b="1" dirty="0"/>
              <a:t> </a:t>
            </a:r>
            <a:r>
              <a:rPr lang="nb-NO" dirty="0"/>
              <a:t>vanskene som en del av systemet. Med struktur menes hele systemet: holdninger, verdier, innhold i faget, organisering av læringsarbeidet og ressurser innenfor den ordinære opplæringen. </a:t>
            </a:r>
          </a:p>
          <a:p>
            <a:pPr marL="0" indent="0">
              <a:buNone/>
            </a:pPr>
            <a:r>
              <a:rPr lang="nb-NO" dirty="0"/>
              <a:t>Problemet beskrives som Elever</a:t>
            </a:r>
            <a:r>
              <a:rPr lang="nb-NO" i="1" dirty="0"/>
              <a:t> i</a:t>
            </a:r>
            <a:r>
              <a:rPr lang="nb-NO" dirty="0"/>
              <a:t> matematikkvansker. </a:t>
            </a:r>
          </a:p>
          <a:p>
            <a:pPr marL="0" indent="0">
              <a:buNone/>
            </a:pPr>
            <a:r>
              <a:rPr lang="nb-NO" dirty="0"/>
              <a:t>Matematikkfaget forstås som utforskning og problemløsning. </a:t>
            </a:r>
          </a:p>
          <a:p>
            <a:pPr marL="0" indent="0">
              <a:buNone/>
            </a:pPr>
            <a:r>
              <a:rPr lang="nb-NO" dirty="0"/>
              <a:t>Tenkningen er hentet fra didaktisk og sosial teori.</a:t>
            </a:r>
          </a:p>
          <a:p>
            <a:pPr marL="0" indent="0">
              <a:buNone/>
            </a:pPr>
            <a:r>
              <a:rPr lang="nb-NO" dirty="0"/>
              <a:t>Tiltakene fokuserer på systemet, og hvilke tiltak som støtter eller hindrer at alle kan delta i det ordinære læringsfellesskap. Tiltakene vurderes lokalt, med utgangspunkt i opplæringen eleven har fått. 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370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B296E-CD6B-4F0E-A7BF-D6A15175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Utdyping av perspektiv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2ACB80-C95A-4A24-9B90-552130B97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0457"/>
            <a:ext cx="8229600" cy="4498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Intervensjon:</a:t>
            </a:r>
          </a:p>
          <a:p>
            <a:pPr marL="0" indent="0">
              <a:buNone/>
            </a:pPr>
            <a:r>
              <a:rPr lang="nb-NO" dirty="0"/>
              <a:t>Her fokuseres det på tidsbegrensede tiltak som skal hjelpe enkeltelever med de vanskene som har oppstått. </a:t>
            </a:r>
          </a:p>
          <a:p>
            <a:pPr marL="0" indent="0">
              <a:buNone/>
            </a:pPr>
            <a:r>
              <a:rPr lang="nb-NO" dirty="0"/>
              <a:t>Problemet beskrives som Elever </a:t>
            </a:r>
            <a:r>
              <a:rPr lang="nb-NO" i="1" dirty="0"/>
              <a:t>i</a:t>
            </a:r>
            <a:r>
              <a:rPr lang="nb-NO" dirty="0"/>
              <a:t> matematikkvansker, og matematikkfaget forstås som utforskning og problemløsning. </a:t>
            </a:r>
          </a:p>
          <a:p>
            <a:pPr marL="0" indent="0">
              <a:buNone/>
            </a:pPr>
            <a:r>
              <a:rPr lang="nb-NO" dirty="0"/>
              <a:t>Tenkningen er hentet fra didaktisk og psykologisk teori.</a:t>
            </a:r>
          </a:p>
          <a:p>
            <a:pPr marL="0" indent="0">
              <a:buNone/>
            </a:pPr>
            <a:r>
              <a:rPr lang="nb-NO" dirty="0"/>
              <a:t>Tiltakene blir vurdert i forhold til individuelle behov, organisert som midlertidige intervensjoner og vurdert lokalt, med utgangspunkt i opplæringen eleven har fått.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3907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B296E-CD6B-4F0E-A7BF-D6A15175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Utdyping av perspektiv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2ACB80-C95A-4A24-9B90-552130B97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0457"/>
            <a:ext cx="8229600" cy="44984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/>
              <a:t>Komplement: </a:t>
            </a:r>
          </a:p>
          <a:p>
            <a:pPr marL="0" indent="0">
              <a:buNone/>
            </a:pPr>
            <a:r>
              <a:rPr lang="nb-NO" dirty="0"/>
              <a:t>Her fokuseres det på opplæringstilbud som er tillegg til den vanlige differensieringen som skjer i klasserommet. Opplæringen kan for eksempel ha betydelig lavere progresjon eller tempo. </a:t>
            </a:r>
          </a:p>
          <a:p>
            <a:pPr marL="0" indent="0">
              <a:buNone/>
            </a:pPr>
            <a:r>
              <a:rPr lang="nb-NO" dirty="0"/>
              <a:t>Utfordringene beskrives som Elever </a:t>
            </a:r>
            <a:r>
              <a:rPr lang="nb-NO" i="1" dirty="0"/>
              <a:t>i</a:t>
            </a:r>
            <a:r>
              <a:rPr lang="nb-NO" dirty="0"/>
              <a:t> matematikkvansker. </a:t>
            </a:r>
          </a:p>
          <a:p>
            <a:pPr marL="0" indent="0">
              <a:buNone/>
            </a:pPr>
            <a:r>
              <a:rPr lang="nb-NO" dirty="0"/>
              <a:t>Faget forstås som utforskning og problemløsning, og forståelsen henter sin tenkning fra kognitiv, sosial, psykologisk og didaktisk teori. </a:t>
            </a:r>
          </a:p>
          <a:p>
            <a:pPr marL="0" indent="0">
              <a:buNone/>
            </a:pPr>
            <a:r>
              <a:rPr lang="nb-NO" dirty="0"/>
              <a:t>Slike tiltak blir organisert i forhold til helt særlige behov som blir integrert i  den ordinære opplæringen. Tiltakene vurderes lokalt, med utgangspunkt i særskilte kompetansemål eleven arbeider etter.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1982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180"/>
            <a:ext cx="9144000" cy="6102096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C – Utprøving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  60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6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 for denne økta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431399"/>
              </p:ext>
            </p:extLst>
          </p:nvPr>
        </p:nvGraphicFramePr>
        <p:xfrm>
          <a:off x="457200" y="200183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99297286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086520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Aktivitet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Anbefalt</a:t>
                      </a:r>
                      <a:r>
                        <a:rPr lang="nb-NO" sz="1800" baseline="0" dirty="0"/>
                        <a:t> tidsbruk</a:t>
                      </a:r>
                      <a:endParaRPr lang="nb-NO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185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Gruppearbeid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30 minutter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52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Plenum: Presentasjoner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30 minutter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827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tx1"/>
                          </a:solidFill>
                        </a:rPr>
                        <a:t>Hele økta</a:t>
                      </a:r>
                      <a:endParaRPr lang="nb-NO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baseline="0" dirty="0">
                          <a:solidFill>
                            <a:schemeClr val="tx1"/>
                          </a:solidFill>
                        </a:rPr>
                        <a:t>60 minutter</a:t>
                      </a:r>
                      <a:endParaRPr lang="nb-NO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1228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846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0172"/>
            <a:ext cx="8229600" cy="608133"/>
          </a:xfrm>
        </p:spPr>
        <p:txBody>
          <a:bodyPr/>
          <a:lstStyle/>
          <a:p>
            <a:r>
              <a:rPr lang="nb-NO" dirty="0"/>
              <a:t>Gruppearbeid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78769"/>
            <a:ext cx="8229600" cy="49401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Woodford Bourne"/>
              </a:rPr>
              <a:t>Hver gruppe skal undersøke ett perspektiv , enten perspektiv med utgangspunkt i </a:t>
            </a:r>
            <a:r>
              <a:rPr lang="nb-NO" b="1" dirty="0">
                <a:latin typeface="Woodford Bourne"/>
              </a:rPr>
              <a:t>diagnose</a:t>
            </a:r>
            <a:r>
              <a:rPr lang="nb-NO" dirty="0">
                <a:latin typeface="Woodford Bourne"/>
              </a:rPr>
              <a:t>, perspektiv med utgangspunkt i </a:t>
            </a:r>
            <a:r>
              <a:rPr lang="nb-NO" b="1" dirty="0">
                <a:latin typeface="Woodford Bourne"/>
              </a:rPr>
              <a:t>struktur</a:t>
            </a:r>
            <a:r>
              <a:rPr lang="nb-NO" dirty="0">
                <a:latin typeface="Woodford Bourne"/>
              </a:rPr>
              <a:t>, perspektiv med utgangspunkt i </a:t>
            </a:r>
            <a:r>
              <a:rPr lang="nb-NO" b="1" dirty="0">
                <a:latin typeface="Woodford Bourne"/>
              </a:rPr>
              <a:t>intervensjon</a:t>
            </a:r>
            <a:r>
              <a:rPr lang="nb-NO" dirty="0">
                <a:latin typeface="Woodford Bourne"/>
              </a:rPr>
              <a:t> eller perspektiv med utgangspunkt i </a:t>
            </a:r>
            <a:r>
              <a:rPr lang="nb-NO" b="1" dirty="0">
                <a:latin typeface="Woodford Bourne"/>
              </a:rPr>
              <a:t>komplement</a:t>
            </a:r>
            <a:r>
              <a:rPr lang="nb-NO" dirty="0">
                <a:latin typeface="Woodford Bourne"/>
              </a:rPr>
              <a:t>.</a:t>
            </a:r>
          </a:p>
          <a:p>
            <a:pPr marL="0" indent="0">
              <a:buNone/>
            </a:pPr>
            <a:endParaRPr lang="nb-NO" dirty="0"/>
          </a:p>
          <a:p>
            <a:pPr lvl="0"/>
            <a:r>
              <a:rPr lang="nb-NO" dirty="0"/>
              <a:t>Forbered presentasjon for plenum.</a:t>
            </a:r>
          </a:p>
          <a:p>
            <a:pPr lvl="1"/>
            <a:r>
              <a:rPr lang="nb-NO" dirty="0">
                <a:latin typeface="Woodford Bourne"/>
              </a:rPr>
              <a:t>Beskriv perspektivet dere har arbeidet med.</a:t>
            </a:r>
            <a:endParaRPr lang="nb-NO" dirty="0"/>
          </a:p>
          <a:p>
            <a:pPr lvl="1"/>
            <a:r>
              <a:rPr lang="nb-NO" dirty="0"/>
              <a:t>Gjør en vurdering av hva dette perspektivet betyr for enkeltelever, lærere og matematikkfaget</a:t>
            </a:r>
          </a:p>
          <a:p>
            <a:pPr lvl="1"/>
            <a:r>
              <a:rPr lang="nb-NO" dirty="0">
                <a:latin typeface="Woodford Bourne"/>
              </a:rPr>
              <a:t>Ser dere igjen elementer av dette perspektivet i egen praksis? Hva tenker dere om det?</a:t>
            </a:r>
          </a:p>
        </p:txBody>
      </p:sp>
    </p:spTree>
    <p:extLst>
      <p:ext uri="{BB962C8B-B14F-4D97-AF65-F5344CB8AC3E}">
        <p14:creationId xmlns:p14="http://schemas.microsoft.com/office/powerpoint/2010/main" val="220617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 for modulen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633331"/>
              </p:ext>
            </p:extLst>
          </p:nvPr>
        </p:nvGraphicFramePr>
        <p:xfrm>
          <a:off x="457200" y="2001838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99297286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086520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Aktivitet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Anbefalt</a:t>
                      </a:r>
                      <a:r>
                        <a:rPr lang="nb-NO" sz="1800" baseline="0" dirty="0"/>
                        <a:t> tidsbruk</a:t>
                      </a:r>
                      <a:endParaRPr lang="nb-NO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185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A</a:t>
                      </a:r>
                      <a:r>
                        <a:rPr lang="nb-NO" sz="1800" baseline="0" dirty="0"/>
                        <a:t> </a:t>
                      </a:r>
                      <a:r>
                        <a:rPr lang="nb-NO" sz="1800" dirty="0"/>
                        <a:t>–</a:t>
                      </a:r>
                      <a:r>
                        <a:rPr lang="nb-NO" sz="1800" baseline="0" dirty="0"/>
                        <a:t> </a:t>
                      </a:r>
                      <a:r>
                        <a:rPr lang="nb-NO" sz="1800" dirty="0"/>
                        <a:t>Forarbeid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20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7422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B – Samarbeid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80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52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C – Utprøving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60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827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D – </a:t>
                      </a:r>
                      <a:r>
                        <a:rPr lang="nb-NO" sz="1800" kern="1200" dirty="0"/>
                        <a:t>Etterarbeid</a:t>
                      </a:r>
                      <a:endParaRPr lang="nb-NO" sz="1800" kern="1200" dirty="0">
                        <a:solidFill>
                          <a:srgbClr val="1349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30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93798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kern="1200" dirty="0"/>
                        <a:t>Hele modulen</a:t>
                      </a:r>
                      <a:endParaRPr lang="nb-NO" sz="1800" kern="1200" dirty="0">
                        <a:solidFill>
                          <a:srgbClr val="13497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baseline="0" dirty="0"/>
                        <a:t>190 minutter</a:t>
                      </a:r>
                      <a:endParaRPr lang="nb-NO" sz="1800" dirty="0">
                        <a:solidFill>
                          <a:srgbClr val="13497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1228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259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8799"/>
            <a:ext cx="8229600" cy="780661"/>
          </a:xfrm>
        </p:spPr>
        <p:txBody>
          <a:bodyPr/>
          <a:lstStyle/>
          <a:p>
            <a:r>
              <a:rPr lang="nb-NO" dirty="0"/>
              <a:t>Plenum: presentasjoner 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99539"/>
            <a:ext cx="8229600" cy="48193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nb-NO" dirty="0">
                <a:latin typeface="Woodford Bourne"/>
              </a:rPr>
              <a:t>Presenter perspektivet dere har arbeidet med.</a:t>
            </a:r>
            <a:endParaRPr lang="nb-NO" dirty="0"/>
          </a:p>
          <a:p>
            <a:pPr lvl="1"/>
            <a:r>
              <a:rPr lang="nb-NO" dirty="0"/>
              <a:t>Legg frem en vurdering av hva dette perspektivet betyr for enkeltelever, lærere og matematikkfaget</a:t>
            </a:r>
          </a:p>
          <a:p>
            <a:pPr lvl="1"/>
            <a:r>
              <a:rPr lang="nb-NO" dirty="0"/>
              <a:t>Legg frem en vurdering av perspektivet i forhold til skolens nåværende praksis.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0253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2241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D – Etterarbeid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30 </a:t>
            </a:r>
            <a:r>
              <a:rPr lang="nb-NO" sz="1800" dirty="0">
                <a:solidFill>
                  <a:schemeClr val="bg1"/>
                </a:solidFill>
              </a:rPr>
              <a:t>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88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 for denne økta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661515"/>
              </p:ext>
            </p:extLst>
          </p:nvPr>
        </p:nvGraphicFramePr>
        <p:xfrm>
          <a:off x="457200" y="2001838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99297286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086520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Aktivitet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Anbefalt</a:t>
                      </a:r>
                      <a:r>
                        <a:rPr lang="nb-NO" sz="1800" baseline="0" dirty="0"/>
                        <a:t> tidsbruk</a:t>
                      </a:r>
                      <a:endParaRPr lang="nb-NO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185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Oppsummering og veien videre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30 minutter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14497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424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og veien videre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Woodford Bourne"/>
              </a:rPr>
              <a:t>Les  </a:t>
            </a:r>
            <a:r>
              <a:rPr lang="nb-NO" i="1" dirty="0">
                <a:latin typeface="Woodford Bourne"/>
              </a:rPr>
              <a:t>Faktarute</a:t>
            </a:r>
            <a:r>
              <a:rPr lang="nb-NO" dirty="0">
                <a:latin typeface="Woodford Bourne"/>
              </a:rPr>
              <a:t>(</a:t>
            </a:r>
            <a:r>
              <a:rPr lang="nb-NO" dirty="0" err="1">
                <a:latin typeface="Woodford Bourne"/>
              </a:rPr>
              <a:t>pdf</a:t>
            </a:r>
            <a:r>
              <a:rPr lang="nb-NO" dirty="0">
                <a:latin typeface="Woodford Bourne"/>
              </a:rPr>
              <a:t>).</a:t>
            </a:r>
            <a:endParaRPr lang="nb-NO" dirty="0"/>
          </a:p>
          <a:p>
            <a:endParaRPr lang="nb-NO"/>
          </a:p>
          <a:p>
            <a:r>
              <a:rPr lang="nb-NO" dirty="0">
                <a:latin typeface="Woodford Bourne"/>
              </a:rPr>
              <a:t>Dere har arbeidet med ulike definisjoner og forklaringer på matematikkvansker. Dere har sett filmen </a:t>
            </a:r>
            <a:r>
              <a:rPr lang="nb-NO" i="1" dirty="0">
                <a:latin typeface="Woodford Bourne"/>
              </a:rPr>
              <a:t>Hva er matematikkvansker?</a:t>
            </a:r>
            <a:r>
              <a:rPr lang="nb-NO" dirty="0">
                <a:latin typeface="Woodford Bourne"/>
              </a:rPr>
              <a:t> og dere har nå lest </a:t>
            </a:r>
            <a:r>
              <a:rPr lang="nb-NO" i="1" dirty="0">
                <a:latin typeface="Woodford Bourne"/>
              </a:rPr>
              <a:t>Faktarute</a:t>
            </a:r>
            <a:r>
              <a:rPr lang="nb-NO" dirty="0">
                <a:latin typeface="Woodford Bourne"/>
              </a:rPr>
              <a:t>. Drøft hvilken betydning dette får for skolens fremtidige praksis når det gjelder arbeidet med elever i matematikkvansker.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56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 - anbefaling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Woodford Bourne"/>
              </a:rPr>
              <a:t>Det kan anbefales å arbeide videre med pakken Kom godt i gang, modul 2, der skolens praksis for vurdering og oppfølging er tema, og der oppfølging av elever som presterer lavt i matematikk, er satt inn i et system som består av tre faser, basert på graden av alvor på matematikkvanskene.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41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Tittel 594">
            <a:extLst>
              <a:ext uri="{FF2B5EF4-FFF2-40B4-BE49-F238E27FC236}">
                <a16:creationId xmlns:a16="http://schemas.microsoft.com/office/drawing/2014/main" id="{75297A5E-0C67-4945-866E-62178E27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Oppsummering</a:t>
            </a:r>
            <a:br>
              <a:rPr lang="nb-NO" dirty="0"/>
            </a:br>
            <a:endParaRPr lang="nb-NO" dirty="0"/>
          </a:p>
        </p:txBody>
      </p:sp>
      <p:sp>
        <p:nvSpPr>
          <p:cNvPr id="596" name="Plassholder for innhold 595">
            <a:extLst>
              <a:ext uri="{FF2B5EF4-FFF2-40B4-BE49-F238E27FC236}">
                <a16:creationId xmlns:a16="http://schemas.microsoft.com/office/drawing/2014/main" id="{C1C72930-C51E-47DC-83EA-1E40504DB50E}"/>
              </a:ext>
            </a:extLst>
          </p:cNvPr>
          <p:cNvSpPr>
            <a:spLocks noGrp="1"/>
          </p:cNvSpPr>
          <p:nvPr>
            <p:ph idx="1"/>
          </p:nvPr>
        </p:nvSpPr>
        <p:spPr>
          <a:ln w="127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/>
              <a:t>Forskning på matematikkdidaktikk og spesialpedagogikk fremhever at perspektiver</a:t>
            </a:r>
            <a:r>
              <a:rPr lang="nb-NO" b="1" dirty="0"/>
              <a:t> </a:t>
            </a:r>
            <a:r>
              <a:rPr lang="nb-NO" dirty="0"/>
              <a:t>som tar utgangspunkt i</a:t>
            </a:r>
            <a:r>
              <a:rPr lang="nb-NO" b="1" dirty="0"/>
              <a:t> struktur</a:t>
            </a:r>
            <a:r>
              <a:rPr lang="nb-NO" dirty="0"/>
              <a:t> er det mest produktive i arbeidet med matematikkvansker, som et forebyggende arbeid. Her blir den ordinære opplæringen utvidet for å være inkluderende og variert. </a:t>
            </a:r>
          </a:p>
          <a:p>
            <a:pPr marL="0" indent="0">
              <a:buNone/>
            </a:pPr>
            <a:r>
              <a:rPr lang="nb-NO" dirty="0"/>
              <a:t>Det fremheves også at </a:t>
            </a:r>
            <a:r>
              <a:rPr lang="nb-NO" b="1" dirty="0"/>
              <a:t>intervensjoner</a:t>
            </a:r>
            <a:r>
              <a:rPr lang="nb-NO" dirty="0"/>
              <a:t> kan være nyttige, hvis de blir knyttet tett sammen med innholdet i den ordinære opplæringen, og varer over tid. </a:t>
            </a:r>
          </a:p>
          <a:p>
            <a:pPr marL="0" indent="0">
              <a:buNone/>
            </a:pPr>
            <a:r>
              <a:rPr lang="nb-NO" dirty="0"/>
              <a:t>Noen ganger er et </a:t>
            </a:r>
            <a:r>
              <a:rPr lang="nb-NO" b="1" dirty="0"/>
              <a:t>komplement</a:t>
            </a:r>
            <a:r>
              <a:rPr lang="nb-NO" dirty="0"/>
              <a:t> (et tillegg) nødvendig for å differensiere den ordinære opplæringen ytterligere, og tilpasse for særlige behov.</a:t>
            </a:r>
          </a:p>
          <a:p>
            <a:pPr marL="0" indent="0">
              <a:buNone/>
            </a:pPr>
            <a:r>
              <a:rPr lang="nb-NO" dirty="0"/>
              <a:t>Pedagogisk praksis er likevel ofte preget av </a:t>
            </a:r>
            <a:r>
              <a:rPr lang="nb-NO" b="1" dirty="0"/>
              <a:t>diagnose</a:t>
            </a:r>
            <a:r>
              <a:rPr lang="nb-NO" dirty="0"/>
              <a:t>tenkning allerede i tidlige faser. Organisering av tiltak gjelder da individet og ofte i form av segregerte tilbud.</a:t>
            </a:r>
          </a:p>
          <a:p>
            <a:endParaRPr lang="nb-NO" dirty="0"/>
          </a:p>
        </p:txBody>
      </p:sp>
      <p:sp>
        <p:nvSpPr>
          <p:cNvPr id="594" name="Plassholder for bilde 592">
            <a:extLst>
              <a:ext uri="{FF2B5EF4-FFF2-40B4-BE49-F238E27FC236}">
                <a16:creationId xmlns:a16="http://schemas.microsoft.com/office/drawing/2014/main" id="{C3F503C9-95F8-45E3-8167-E128220844FB}"/>
              </a:ext>
            </a:extLst>
          </p:cNvPr>
          <p:cNvSpPr txBox="1">
            <a:spLocks/>
          </p:cNvSpPr>
          <p:nvPr/>
        </p:nvSpPr>
        <p:spPr>
          <a:xfrm>
            <a:off x="905990" y="2010032"/>
            <a:ext cx="7533675" cy="405713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219482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5A1DFC-07CF-4F4A-955F-940BA613A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Referanser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D53A1C-B1BD-418E-AEDF-1CD635FE5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Ostad</a:t>
            </a:r>
            <a:r>
              <a:rPr lang="nb-NO" dirty="0"/>
              <a:t>, S. (2006). Dysmatematikk: Et </a:t>
            </a:r>
            <a:r>
              <a:rPr lang="nb-NO" dirty="0" err="1"/>
              <a:t>multifaktorelt</a:t>
            </a:r>
            <a:r>
              <a:rPr lang="nb-NO" dirty="0"/>
              <a:t> fenomen med karakteristiske kjennetegn. Skolepsykologi. Tidsskrift for pedagogisk-psykologisk tjeneste. Nr. 5, 2006.</a:t>
            </a:r>
          </a:p>
          <a:p>
            <a:r>
              <a:rPr lang="nb-NO" dirty="0"/>
              <a:t>Schmidt, </a:t>
            </a:r>
            <a:r>
              <a:rPr lang="nb-NO" dirty="0" err="1"/>
              <a:t>M.C.S</a:t>
            </a:r>
            <a:r>
              <a:rPr lang="nb-NO" dirty="0"/>
              <a:t>. (2015). </a:t>
            </a:r>
            <a:r>
              <a:rPr lang="nb-NO" dirty="0" err="1"/>
              <a:t>Inklusionsbestræbelser</a:t>
            </a:r>
            <a:r>
              <a:rPr lang="nb-NO" dirty="0"/>
              <a:t> i </a:t>
            </a:r>
            <a:r>
              <a:rPr lang="nb-NO" dirty="0" err="1"/>
              <a:t>matematikundervisningen</a:t>
            </a:r>
            <a:r>
              <a:rPr lang="nb-NO" dirty="0"/>
              <a:t>. En empirisk </a:t>
            </a:r>
            <a:r>
              <a:rPr lang="nb-NO" dirty="0" err="1"/>
              <a:t>undersøgelse</a:t>
            </a:r>
            <a:r>
              <a:rPr lang="nb-NO" dirty="0"/>
              <a:t> </a:t>
            </a:r>
            <a:r>
              <a:rPr lang="nb-NO" dirty="0" err="1"/>
              <a:t>af</a:t>
            </a:r>
            <a:r>
              <a:rPr lang="nb-NO" dirty="0"/>
              <a:t> </a:t>
            </a:r>
            <a:r>
              <a:rPr lang="nb-NO" dirty="0" err="1"/>
              <a:t>matematiklærerens</a:t>
            </a:r>
            <a:r>
              <a:rPr lang="nb-NO" dirty="0"/>
              <a:t> klasseledelse og elevers deltagelsesstrategier i folkeskolen. </a:t>
            </a:r>
            <a:r>
              <a:rPr lang="nb-NO" dirty="0" err="1"/>
              <a:t>PhD</a:t>
            </a:r>
            <a:r>
              <a:rPr lang="nb-NO" dirty="0"/>
              <a:t>. København: </a:t>
            </a:r>
            <a:r>
              <a:rPr lang="nb-NO" dirty="0" err="1"/>
              <a:t>Institut</a:t>
            </a:r>
            <a:r>
              <a:rPr lang="nb-NO" dirty="0"/>
              <a:t> for </a:t>
            </a:r>
            <a:r>
              <a:rPr lang="nb-NO" dirty="0" err="1"/>
              <a:t>Uddannelse</a:t>
            </a:r>
            <a:r>
              <a:rPr lang="nb-NO" dirty="0"/>
              <a:t> og </a:t>
            </a:r>
            <a:r>
              <a:rPr lang="nb-NO" dirty="0" err="1"/>
              <a:t>Pædagogik</a:t>
            </a:r>
            <a:r>
              <a:rPr lang="nb-NO" dirty="0"/>
              <a:t>, Århus Universitet.</a:t>
            </a:r>
          </a:p>
          <a:p>
            <a:r>
              <a:rPr lang="nb-NO" dirty="0"/>
              <a:t>Sjöberg, G. (2006) Om </a:t>
            </a:r>
            <a:r>
              <a:rPr lang="nb-NO" dirty="0" err="1"/>
              <a:t>inte</a:t>
            </a:r>
            <a:r>
              <a:rPr lang="nb-NO" dirty="0"/>
              <a:t> det </a:t>
            </a:r>
            <a:r>
              <a:rPr lang="nb-NO" dirty="0" err="1"/>
              <a:t>är</a:t>
            </a:r>
            <a:r>
              <a:rPr lang="nb-NO" dirty="0"/>
              <a:t> dyskalkuli –vad </a:t>
            </a:r>
            <a:r>
              <a:rPr lang="nb-NO" dirty="0" err="1"/>
              <a:t>är</a:t>
            </a:r>
            <a:r>
              <a:rPr lang="nb-NO" dirty="0"/>
              <a:t> det då? </a:t>
            </a:r>
            <a:r>
              <a:rPr lang="nb-NO" dirty="0" err="1"/>
              <a:t>PhD</a:t>
            </a:r>
            <a:r>
              <a:rPr lang="nb-NO" dirty="0"/>
              <a:t>. Umeå: Umeå universitet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4284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6"/>
            <a:ext cx="9137838" cy="610407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4098" y="5885505"/>
            <a:ext cx="8208143" cy="666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nb-NO" sz="3200" kern="1200" noProof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ktangel 19"/>
          <p:cNvSpPr/>
          <p:nvPr/>
        </p:nvSpPr>
        <p:spPr>
          <a:xfrm>
            <a:off x="0" y="455744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ktangel 19"/>
          <p:cNvSpPr/>
          <p:nvPr/>
        </p:nvSpPr>
        <p:spPr>
          <a:xfrm>
            <a:off x="0" y="4732167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/>
        </p:nvSpPr>
        <p:spPr>
          <a:xfrm>
            <a:off x="0" y="4777621"/>
            <a:ext cx="9144007" cy="2300559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blipFill dpi="0" rotWithShape="1">
            <a:blip r:embed="rId3">
              <a:alphaModFix amt="1000"/>
            </a:blip>
            <a:srcRect/>
            <a:tile tx="0" ty="63500" sx="100000" sy="5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350" y="5601340"/>
            <a:ext cx="51435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9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4494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A – Forarbeid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20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1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Individuelt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/>
              <a:t>Se for deg elever som du arbeider med eller har arbeidet med, og som presterer lavt i matematikk.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>
                <a:latin typeface="Woodford Bourne"/>
              </a:rPr>
              <a:t>Tenkeskriv: Hvordan vil du beskrive og forklare vanskene elevene har med matematikk?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Ta med notatene til </a:t>
            </a:r>
            <a:r>
              <a:rPr lang="nb-NO" i="1" dirty="0"/>
              <a:t>B – Samarbeid</a:t>
            </a:r>
            <a:r>
              <a:rPr lang="nb-NO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024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72629"/>
          </a:xfrm>
          <a:prstGeom prst="rect">
            <a:avLst/>
          </a:prstGeom>
        </p:spPr>
      </p:pic>
      <p:sp>
        <p:nvSpPr>
          <p:cNvPr id="5" name="Friform 4"/>
          <p:cNvSpPr/>
          <p:nvPr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5954400"/>
            <a:ext cx="8229600" cy="886975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>
                <a:solidFill>
                  <a:schemeClr val="bg1"/>
                </a:solidFill>
              </a:rPr>
              <a:t>B – Samarbeid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sz="1800" dirty="0">
                <a:solidFill>
                  <a:schemeClr val="bg1"/>
                </a:solidFill>
              </a:rPr>
              <a:t>80 minutter</a:t>
            </a:r>
            <a:br>
              <a:rPr lang="nb-NO" dirty="0">
                <a:solidFill>
                  <a:schemeClr val="bg1"/>
                </a:solidFill>
              </a:rPr>
            </a:b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4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Tidsplan for denne økta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152643"/>
              </p:ext>
            </p:extLst>
          </p:nvPr>
        </p:nvGraphicFramePr>
        <p:xfrm>
          <a:off x="457200" y="2001838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99297286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086520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800" dirty="0"/>
                        <a:t>Aktivitet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Anbefalt</a:t>
                      </a:r>
                      <a:r>
                        <a:rPr lang="nb-NO" sz="1800" baseline="0" dirty="0"/>
                        <a:t> tidsbruk</a:t>
                      </a:r>
                      <a:endParaRPr lang="nb-NO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1856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Plenum: Film og samtale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20 minutter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52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Individuelt: Faglig påfyll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20 minutter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827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Gruppediskusjon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20 minutter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7444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Plenum: Forberedelse til C- Utprøving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>
                          <a:solidFill>
                            <a:schemeClr val="tx1"/>
                          </a:solidFill>
                        </a:rPr>
                        <a:t>20 minutter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6812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tx1"/>
                          </a:solidFill>
                        </a:rPr>
                        <a:t>Hele økta</a:t>
                      </a:r>
                      <a:endParaRPr lang="nb-NO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baseline="0" dirty="0">
                          <a:solidFill>
                            <a:schemeClr val="tx1"/>
                          </a:solidFill>
                        </a:rPr>
                        <a:t>80 minutter</a:t>
                      </a:r>
                      <a:endParaRPr lang="nb-NO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12284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78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20 minutter</a:t>
            </a:r>
          </a:p>
          <a:p>
            <a:pPr marL="457200" lvl="1" indent="0">
              <a:buNone/>
            </a:pPr>
            <a:endParaRPr lang="nb-NO" sz="2000" dirty="0"/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Film og samtale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01742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Plenum </a:t>
            </a:r>
            <a:br>
              <a:rPr lang="nb-NO" dirty="0"/>
            </a:br>
            <a:endParaRPr lang="nb-NO">
              <a:cs typeface="Calibri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dirty="0">
              <a:latin typeface="Woodford Bourne"/>
            </a:endParaRPr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Se filmen </a:t>
            </a:r>
            <a:r>
              <a:rPr lang="nb-NO" i="1" dirty="0">
                <a:latin typeface="Woodford Bourne"/>
              </a:rPr>
              <a:t>Hva er matematikkvansker</a:t>
            </a:r>
            <a:r>
              <a:rPr lang="nb-NO" dirty="0">
                <a:latin typeface="Woodford Bourne"/>
              </a:rPr>
              <a:t>?</a:t>
            </a:r>
          </a:p>
          <a:p>
            <a:pPr marL="0" indent="0">
              <a:buNone/>
            </a:pPr>
            <a:endParaRPr lang="nb-NO" dirty="0">
              <a:latin typeface="Woodford Bourne"/>
            </a:endParaRPr>
          </a:p>
          <a:p>
            <a:pPr marL="0" indent="0">
              <a:buNone/>
            </a:pPr>
            <a:r>
              <a:rPr lang="nb-NO" sz="1600" dirty="0">
                <a:latin typeface="Woodford Bourne"/>
                <a:hlinkClick r:id="rId2"/>
              </a:rPr>
              <a:t>https://www.youtube.com/watch?v=dBUvx2wVFOs&amp;feature=youtu.be</a:t>
            </a:r>
            <a:endParaRPr lang="nb-NO" sz="1600" dirty="0"/>
          </a:p>
          <a:p>
            <a:pPr marL="0" indent="0">
              <a:buNone/>
            </a:pPr>
            <a:endParaRPr lang="nb-NO" dirty="0">
              <a:latin typeface="Woodford Bourne"/>
            </a:endParaRPr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Noter individuelt hva du la merke til i filmen.</a:t>
            </a:r>
            <a:endParaRPr lang="nb-NO" dirty="0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 dirty="0">
                <a:latin typeface="Woodford Bourne"/>
              </a:rPr>
              <a:t>Snakk sammen i grupper.</a:t>
            </a:r>
            <a:endParaRPr lang="nb-NO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107511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tema">
  <a:themeElements>
    <a:clrScheme name="Entro sitt">
      <a:dk1>
        <a:sysClr val="windowText" lastClr="000000"/>
      </a:dk1>
      <a:lt1>
        <a:sysClr val="window" lastClr="FFFFFF"/>
      </a:lt1>
      <a:dk2>
        <a:srgbClr val="73AB48"/>
      </a:dk2>
      <a:lt2>
        <a:srgbClr val="EEECE1"/>
      </a:lt2>
      <a:accent1>
        <a:srgbClr val="8D8F8C"/>
      </a:accent1>
      <a:accent2>
        <a:srgbClr val="C0504D"/>
      </a:accent2>
      <a:accent3>
        <a:srgbClr val="FAF8F7"/>
      </a:accent3>
      <a:accent4>
        <a:srgbClr val="CBCCC6"/>
      </a:accent4>
      <a:accent5>
        <a:srgbClr val="4BACC6"/>
      </a:accent5>
      <a:accent6>
        <a:srgbClr val="F79646"/>
      </a:accent6>
      <a:hlink>
        <a:srgbClr val="447B53"/>
      </a:hlink>
      <a:folHlink>
        <a:srgbClr val="56693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Standardtema</Template>
  <TotalTime>0</TotalTime>
  <Words>1920</Words>
  <Application>Microsoft Office PowerPoint</Application>
  <PresentationFormat>Skjermfremvisning (4:3)</PresentationFormat>
  <Paragraphs>231</Paragraphs>
  <Slides>37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Corbel</vt:lpstr>
      <vt:lpstr>Woodford Bourne</vt:lpstr>
      <vt:lpstr>Standardtema</vt:lpstr>
      <vt:lpstr>Modul 1 – Lavt presterende – Hva betyr det?</vt:lpstr>
      <vt:lpstr>Mål</vt:lpstr>
      <vt:lpstr>Tidsplan for modulen</vt:lpstr>
      <vt:lpstr>A – Forarbeid 20 minutter </vt:lpstr>
      <vt:lpstr>Individuelt</vt:lpstr>
      <vt:lpstr>B – Samarbeid 80 minutter </vt:lpstr>
      <vt:lpstr>Tidsplan for denne økta</vt:lpstr>
      <vt:lpstr>Film og samtale</vt:lpstr>
      <vt:lpstr>Plenum  </vt:lpstr>
      <vt:lpstr>Faglig påfyll </vt:lpstr>
      <vt:lpstr>  Individuelt   </vt:lpstr>
      <vt:lpstr>Definisjoner</vt:lpstr>
      <vt:lpstr>Definisjoner</vt:lpstr>
      <vt:lpstr>Definisjoner</vt:lpstr>
      <vt:lpstr>Definisjoner</vt:lpstr>
      <vt:lpstr>Forklaringer på matematikkvansker</vt:lpstr>
      <vt:lpstr>Forklaringer på matematikkvansker</vt:lpstr>
      <vt:lpstr>Gruppediskusjon</vt:lpstr>
      <vt:lpstr>Gruppediskusjon</vt:lpstr>
      <vt:lpstr> Forberedelse til C – Utprøving </vt:lpstr>
      <vt:lpstr>Forberedelse til C – Utprøving</vt:lpstr>
      <vt:lpstr>PowerPoint-presentasjon</vt:lpstr>
      <vt:lpstr>Utdyping av perspektiver på matematikkvansker  </vt:lpstr>
      <vt:lpstr>Utdyping av perspektiv  </vt:lpstr>
      <vt:lpstr>Utdyping av perspektiv  </vt:lpstr>
      <vt:lpstr>Utdyping av perspektiv  </vt:lpstr>
      <vt:lpstr>C – Utprøving   60 minutter </vt:lpstr>
      <vt:lpstr>Tidsplan for denne økta</vt:lpstr>
      <vt:lpstr>Gruppearbeid </vt:lpstr>
      <vt:lpstr>Plenum: presentasjoner </vt:lpstr>
      <vt:lpstr>D – Etterarbeid 30 minutter </vt:lpstr>
      <vt:lpstr>Tidsplan for denne økta</vt:lpstr>
      <vt:lpstr>Oppsummering og veien videre</vt:lpstr>
      <vt:lpstr>Veien videre - anbefaling</vt:lpstr>
      <vt:lpstr>Oppsummering </vt:lpstr>
      <vt:lpstr>Referanser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steinar ness</dc:creator>
  <cp:lastModifiedBy>Olaug Ellen Lona Svingen</cp:lastModifiedBy>
  <cp:revision>337</cp:revision>
  <dcterms:created xsi:type="dcterms:W3CDTF">2017-11-27T08:38:29Z</dcterms:created>
  <dcterms:modified xsi:type="dcterms:W3CDTF">2021-02-19T10:06:56Z</dcterms:modified>
</cp:coreProperties>
</file>